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Rounds Condensed Bold" charset="1" panose="02000806030000020003"/>
      <p:regular r:id="rId18"/>
    </p:embeddedFont>
    <p:embeddedFont>
      <p:font typeface="TT Rounds Condensed" charset="1" panose="02000506030000020003"/>
      <p:regular r:id="rId19"/>
    </p:embeddedFont>
    <p:embeddedFont>
      <p:font typeface="Canva Sans Bold" charset="1" panose="020B0803030501040103"/>
      <p:regular r:id="rId20"/>
    </p:embeddedFont>
    <p:embeddedFont>
      <p:font typeface="Montserrat" charset="1" panose="00000500000000000000"/>
      <p:regular r:id="rId24"/>
    </p:embeddedFont>
    <p:embeddedFont>
      <p:font typeface="Heebo Light" charset="1" panose="00000400000000000000"/>
      <p:regular r:id="rId25"/>
    </p:embeddedFont>
    <p:embeddedFont>
      <p:font typeface="Canva Student Font"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notesSlides/notesSlide4.xml" Type="http://schemas.openxmlformats.org/officeDocument/2006/relationships/notesSlide"/><Relationship Id="rId29" Target="notesSlides/notesSlide5.xml" Type="http://schemas.openxmlformats.org/officeDocument/2006/relationships/notesSlide"/><Relationship Id="rId3" Target="viewProps.xml" Type="http://schemas.openxmlformats.org/officeDocument/2006/relationships/viewProps"/><Relationship Id="rId30" Target="notesSlides/notesSlide6.xml" Type="http://schemas.openxmlformats.org/officeDocument/2006/relationships/notesSlide"/><Relationship Id="rId31" Target="notesSlides/notesSlide7.xml" Type="http://schemas.openxmlformats.org/officeDocument/2006/relationships/notesSlide"/><Relationship Id="rId32" Target="notesSlides/notesSlide8.xml" Type="http://schemas.openxmlformats.org/officeDocument/2006/relationships/notesSlide"/><Relationship Id="rId33" Target="notesSlides/notesSlide9.xml" Type="http://schemas.openxmlformats.org/officeDocument/2006/relationships/notesSlide"/><Relationship Id="rId34" Target="notesSlides/notesSlide10.xml" Type="http://schemas.openxmlformats.org/officeDocument/2006/relationships/notesSlide"/><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https://gamma.app/?utm_source=made-with-gamma" TargetMode="External" Type="http://schemas.openxmlformats.org/officeDocument/2006/relationships/hyperlink"/><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https://gamma.app/?utm_source=made-with-gamma" TargetMode="External" Type="http://schemas.openxmlformats.org/officeDocument/2006/relationships/hyperlink"/><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4.png" Type="http://schemas.openxmlformats.org/officeDocument/2006/relationships/image"/><Relationship Id="rId5" Target="https://gamma.app/?utm_source=made-with-gamma" TargetMode="External" Type="http://schemas.openxmlformats.org/officeDocument/2006/relationships/hyperlink"/><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60867" y="236093"/>
            <a:ext cx="11713696" cy="3225098"/>
          </a:xfrm>
          <a:custGeom>
            <a:avLst/>
            <a:gdLst/>
            <a:ahLst/>
            <a:cxnLst/>
            <a:rect r="r" b="b" t="t" l="l"/>
            <a:pathLst>
              <a:path h="3225098" w="11713696">
                <a:moveTo>
                  <a:pt x="0" y="0"/>
                </a:moveTo>
                <a:lnTo>
                  <a:pt x="11713696" y="0"/>
                </a:lnTo>
                <a:lnTo>
                  <a:pt x="11713696" y="3225099"/>
                </a:lnTo>
                <a:lnTo>
                  <a:pt x="0" y="3225099"/>
                </a:lnTo>
                <a:lnTo>
                  <a:pt x="0" y="0"/>
                </a:lnTo>
                <a:close/>
              </a:path>
            </a:pathLst>
          </a:custGeom>
          <a:blipFill>
            <a:blip r:embed="rId2"/>
            <a:stretch>
              <a:fillRect l="0" t="-2134" r="0" b="-2134"/>
            </a:stretch>
          </a:blipFill>
        </p:spPr>
      </p:sp>
      <p:sp>
        <p:nvSpPr>
          <p:cNvPr name="TextBox 3" id="3"/>
          <p:cNvSpPr txBox="true"/>
          <p:nvPr/>
        </p:nvSpPr>
        <p:spPr>
          <a:xfrm rot="0">
            <a:off x="3282930" y="4076876"/>
            <a:ext cx="11722141" cy="657198"/>
          </a:xfrm>
          <a:prstGeom prst="rect">
            <a:avLst/>
          </a:prstGeom>
        </p:spPr>
        <p:txBody>
          <a:bodyPr anchor="t" rtlCol="false" tIns="0" lIns="0" bIns="0" rIns="0">
            <a:spAutoFit/>
          </a:bodyPr>
          <a:lstStyle/>
          <a:p>
            <a:pPr algn="l">
              <a:lnSpc>
                <a:spcPts val="5167"/>
              </a:lnSpc>
            </a:pPr>
            <a:r>
              <a:rPr lang="en-US" b="true" sz="4306" spc="40">
                <a:solidFill>
                  <a:srgbClr val="202733"/>
                </a:solidFill>
                <a:latin typeface="TT Rounds Condensed Bold"/>
                <a:ea typeface="TT Rounds Condensed Bold"/>
                <a:cs typeface="TT Rounds Condensed Bold"/>
                <a:sym typeface="TT Rounds Condensed Bold"/>
              </a:rPr>
              <a:t>ADITYA SLIVER OAK INSTITUTE OF TECHNOLOGY</a:t>
            </a:r>
          </a:p>
        </p:txBody>
      </p:sp>
      <p:sp>
        <p:nvSpPr>
          <p:cNvPr name="TextBox 4" id="4"/>
          <p:cNvSpPr txBox="true"/>
          <p:nvPr/>
        </p:nvSpPr>
        <p:spPr>
          <a:xfrm rot="0">
            <a:off x="4586433" y="4959233"/>
            <a:ext cx="9115134" cy="552477"/>
          </a:xfrm>
          <a:prstGeom prst="rect">
            <a:avLst/>
          </a:prstGeom>
        </p:spPr>
        <p:txBody>
          <a:bodyPr anchor="t" rtlCol="false" tIns="0" lIns="0" bIns="0" rIns="0">
            <a:spAutoFit/>
          </a:bodyPr>
          <a:lstStyle/>
          <a:p>
            <a:pPr algn="l">
              <a:lnSpc>
                <a:spcPts val="4289"/>
              </a:lnSpc>
            </a:pPr>
            <a:r>
              <a:rPr lang="en-US" b="true" sz="3574" spc="33">
                <a:solidFill>
                  <a:srgbClr val="202733"/>
                </a:solidFill>
                <a:latin typeface="TT Rounds Condensed Bold"/>
                <a:ea typeface="TT Rounds Condensed Bold"/>
                <a:cs typeface="TT Rounds Condensed Bold"/>
                <a:sym typeface="TT Rounds Condensed Bold"/>
              </a:rPr>
              <a:t>DEPARTMENT OF COMPUTER ENGINEERING</a:t>
            </a:r>
          </a:p>
        </p:txBody>
      </p:sp>
      <p:sp>
        <p:nvSpPr>
          <p:cNvPr name="TextBox 5" id="5"/>
          <p:cNvSpPr txBox="true"/>
          <p:nvPr/>
        </p:nvSpPr>
        <p:spPr>
          <a:xfrm rot="0">
            <a:off x="7813345" y="7415714"/>
            <a:ext cx="2661309" cy="552477"/>
          </a:xfrm>
          <a:prstGeom prst="rect">
            <a:avLst/>
          </a:prstGeom>
        </p:spPr>
        <p:txBody>
          <a:bodyPr anchor="t" rtlCol="false" tIns="0" lIns="0" bIns="0" rIns="0">
            <a:spAutoFit/>
          </a:bodyPr>
          <a:lstStyle/>
          <a:p>
            <a:pPr algn="l">
              <a:lnSpc>
                <a:spcPts val="4289"/>
              </a:lnSpc>
            </a:pPr>
            <a:r>
              <a:rPr lang="en-US" sz="3574" spc="33">
                <a:solidFill>
                  <a:srgbClr val="202733"/>
                </a:solidFill>
                <a:latin typeface="TT Rounds Condensed"/>
                <a:ea typeface="TT Rounds Condensed"/>
                <a:cs typeface="TT Rounds Condensed"/>
                <a:sym typeface="TT Rounds Condensed"/>
              </a:rPr>
              <a:t>Semester -IV</a:t>
            </a:r>
          </a:p>
        </p:txBody>
      </p:sp>
      <p:sp>
        <p:nvSpPr>
          <p:cNvPr name="TextBox 6" id="6"/>
          <p:cNvSpPr txBox="true"/>
          <p:nvPr/>
        </p:nvSpPr>
        <p:spPr>
          <a:xfrm rot="0">
            <a:off x="5295067" y="6187487"/>
            <a:ext cx="12786101" cy="552450"/>
          </a:xfrm>
          <a:prstGeom prst="rect">
            <a:avLst/>
          </a:prstGeom>
        </p:spPr>
        <p:txBody>
          <a:bodyPr anchor="t" rtlCol="false" tIns="0" lIns="0" bIns="0" rIns="0">
            <a:spAutoFit/>
          </a:bodyPr>
          <a:lstStyle/>
          <a:p>
            <a:pPr algn="l">
              <a:lnSpc>
                <a:spcPts val="4289"/>
              </a:lnSpc>
            </a:pPr>
            <a:r>
              <a:rPr lang="en-US" sz="3574" spc="33">
                <a:solidFill>
                  <a:srgbClr val="202733"/>
                </a:solidFill>
                <a:latin typeface="TT Rounds Condensed"/>
                <a:ea typeface="TT Rounds Condensed"/>
                <a:cs typeface="TT Rounds Condensed"/>
                <a:sym typeface="TT Rounds Condensed"/>
              </a:rPr>
              <a:t>Under Subject of : </a:t>
            </a:r>
            <a:r>
              <a:rPr lang="en-US" b="true" sz="3574" spc="33">
                <a:solidFill>
                  <a:srgbClr val="202733"/>
                </a:solidFill>
                <a:latin typeface="TT Rounds Condensed Bold"/>
                <a:ea typeface="TT Rounds Condensed Bold"/>
                <a:cs typeface="TT Rounds Condensed Bold"/>
                <a:sym typeface="TT Rounds Condensed Bold"/>
              </a:rPr>
              <a:t>Python Programming</a:t>
            </a:r>
          </a:p>
        </p:txBody>
      </p:sp>
      <p:sp>
        <p:nvSpPr>
          <p:cNvPr name="TextBox 7" id="7"/>
          <p:cNvSpPr txBox="true"/>
          <p:nvPr/>
        </p:nvSpPr>
        <p:spPr>
          <a:xfrm rot="0">
            <a:off x="6249861" y="8149166"/>
            <a:ext cx="5750178" cy="514295"/>
          </a:xfrm>
          <a:prstGeom prst="rect">
            <a:avLst/>
          </a:prstGeom>
        </p:spPr>
        <p:txBody>
          <a:bodyPr anchor="t" rtlCol="false" tIns="0" lIns="0" bIns="0" rIns="0">
            <a:spAutoFit/>
          </a:bodyPr>
          <a:lstStyle/>
          <a:p>
            <a:pPr algn="ctr">
              <a:lnSpc>
                <a:spcPts val="4200"/>
              </a:lnSpc>
            </a:pPr>
            <a:r>
              <a:rPr lang="en-US" sz="3000" b="true">
                <a:solidFill>
                  <a:srgbClr val="202733"/>
                </a:solidFill>
                <a:latin typeface="Canva Sans Bold"/>
                <a:ea typeface="Canva Sans Bold"/>
                <a:cs typeface="Canva Sans Bold"/>
                <a:sym typeface="Canva Sans Bold"/>
              </a:rPr>
              <a:t>Kaivalya Shah:2302030400121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1704231"/>
            <a:ext cx="16303526" cy="1771947"/>
            <a:chOff x="0" y="0"/>
            <a:chExt cx="21738035" cy="2362597"/>
          </a:xfrm>
        </p:grpSpPr>
        <p:sp>
          <p:nvSpPr>
            <p:cNvPr name="Freeform 6" id="6"/>
            <p:cNvSpPr/>
            <p:nvPr/>
          </p:nvSpPr>
          <p:spPr>
            <a:xfrm flipH="false" flipV="false" rot="0">
              <a:off x="0" y="0"/>
              <a:ext cx="21738034" cy="2362597"/>
            </a:xfrm>
            <a:custGeom>
              <a:avLst/>
              <a:gdLst/>
              <a:ahLst/>
              <a:cxnLst/>
              <a:rect r="r" b="b" t="t" l="l"/>
              <a:pathLst>
                <a:path h="2362597" w="21738034">
                  <a:moveTo>
                    <a:pt x="0" y="0"/>
                  </a:moveTo>
                  <a:lnTo>
                    <a:pt x="21738034" y="0"/>
                  </a:lnTo>
                  <a:lnTo>
                    <a:pt x="21738034" y="2362597"/>
                  </a:lnTo>
                  <a:lnTo>
                    <a:pt x="0" y="2362597"/>
                  </a:lnTo>
                  <a:close/>
                </a:path>
              </a:pathLst>
            </a:custGeom>
            <a:solidFill>
              <a:srgbClr val="000000">
                <a:alpha val="0"/>
              </a:srgbClr>
            </a:solidFill>
          </p:spPr>
        </p:sp>
        <p:sp>
          <p:nvSpPr>
            <p:cNvPr name="TextBox 7" id="7"/>
            <p:cNvSpPr txBox="true"/>
            <p:nvPr/>
          </p:nvSpPr>
          <p:spPr>
            <a:xfrm>
              <a:off x="0" y="-38100"/>
              <a:ext cx="21738035" cy="2400697"/>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Choosing the Right Framework: Questions to Ask</a:t>
              </a:r>
            </a:p>
          </p:txBody>
        </p:sp>
      </p:grpSp>
      <p:grpSp>
        <p:nvGrpSpPr>
          <p:cNvPr name="Group 8" id="8"/>
          <p:cNvGrpSpPr/>
          <p:nvPr/>
        </p:nvGrpSpPr>
        <p:grpSpPr>
          <a:xfrm rot="0">
            <a:off x="992238" y="4043214"/>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What are your project requirements? What is your team's experience? What are the performance needs? How long will you maintain this app? Asking questions helps. The answers will guide you. Answer honestly to find the perfect fit.</a:t>
              </a:r>
            </a:p>
          </p:txBody>
        </p:sp>
      </p:grpSp>
      <p:grpSp>
        <p:nvGrpSpPr>
          <p:cNvPr name="Group 11" id="11"/>
          <p:cNvGrpSpPr/>
          <p:nvPr/>
        </p:nvGrpSpPr>
        <p:grpSpPr>
          <a:xfrm rot="0">
            <a:off x="987475" y="5264646"/>
            <a:ext cx="2726680" cy="1019472"/>
            <a:chOff x="0" y="0"/>
            <a:chExt cx="3635573" cy="1359297"/>
          </a:xfrm>
        </p:grpSpPr>
        <p:sp>
          <p:nvSpPr>
            <p:cNvPr name="Freeform 12" id="12"/>
            <p:cNvSpPr/>
            <p:nvPr/>
          </p:nvSpPr>
          <p:spPr>
            <a:xfrm flipH="false" flipV="false" rot="0">
              <a:off x="6350" y="6350"/>
              <a:ext cx="3622929" cy="1346581"/>
            </a:xfrm>
            <a:custGeom>
              <a:avLst/>
              <a:gdLst/>
              <a:ahLst/>
              <a:cxnLst/>
              <a:rect r="r" b="b" t="t" l="l"/>
              <a:pathLst>
                <a:path h="1346581" w="3622929">
                  <a:moveTo>
                    <a:pt x="0" y="158750"/>
                  </a:moveTo>
                  <a:cubicBezTo>
                    <a:pt x="0" y="71120"/>
                    <a:pt x="71501" y="0"/>
                    <a:pt x="159766" y="0"/>
                  </a:cubicBezTo>
                  <a:lnTo>
                    <a:pt x="3463163" y="0"/>
                  </a:lnTo>
                  <a:cubicBezTo>
                    <a:pt x="3551428" y="0"/>
                    <a:pt x="3622929" y="71120"/>
                    <a:pt x="3622929" y="158750"/>
                  </a:cubicBezTo>
                  <a:lnTo>
                    <a:pt x="3622929" y="1187831"/>
                  </a:lnTo>
                  <a:cubicBezTo>
                    <a:pt x="3622929" y="1275461"/>
                    <a:pt x="3551428" y="1346581"/>
                    <a:pt x="3463163" y="1346581"/>
                  </a:cubicBezTo>
                  <a:lnTo>
                    <a:pt x="159766" y="1346581"/>
                  </a:lnTo>
                  <a:cubicBezTo>
                    <a:pt x="71501" y="1346581"/>
                    <a:pt x="0" y="1275461"/>
                    <a:pt x="0" y="1187831"/>
                  </a:cubicBezTo>
                  <a:close/>
                </a:path>
              </a:pathLst>
            </a:custGeom>
            <a:solidFill>
              <a:srgbClr val="31136C"/>
            </a:solidFill>
          </p:spPr>
        </p:sp>
        <p:sp>
          <p:nvSpPr>
            <p:cNvPr name="Freeform 13" id="13"/>
            <p:cNvSpPr/>
            <p:nvPr/>
          </p:nvSpPr>
          <p:spPr>
            <a:xfrm flipH="false" flipV="false" rot="0">
              <a:off x="0" y="0"/>
              <a:ext cx="3635629" cy="1359281"/>
            </a:xfrm>
            <a:custGeom>
              <a:avLst/>
              <a:gdLst/>
              <a:ahLst/>
              <a:cxnLst/>
              <a:rect r="r" b="b" t="t" l="l"/>
              <a:pathLst>
                <a:path h="1359281" w="3635629">
                  <a:moveTo>
                    <a:pt x="0" y="165100"/>
                  </a:moveTo>
                  <a:cubicBezTo>
                    <a:pt x="0" y="73914"/>
                    <a:pt x="74422" y="0"/>
                    <a:pt x="166116" y="0"/>
                  </a:cubicBezTo>
                  <a:lnTo>
                    <a:pt x="3469513" y="0"/>
                  </a:lnTo>
                  <a:lnTo>
                    <a:pt x="3469513" y="6350"/>
                  </a:lnTo>
                  <a:lnTo>
                    <a:pt x="3469513" y="0"/>
                  </a:lnTo>
                  <a:cubicBezTo>
                    <a:pt x="3561207" y="0"/>
                    <a:pt x="3635629" y="73914"/>
                    <a:pt x="3635629" y="165100"/>
                  </a:cubicBezTo>
                  <a:lnTo>
                    <a:pt x="3629279" y="165100"/>
                  </a:lnTo>
                  <a:lnTo>
                    <a:pt x="3635629" y="165100"/>
                  </a:lnTo>
                  <a:lnTo>
                    <a:pt x="3635629" y="1194181"/>
                  </a:lnTo>
                  <a:lnTo>
                    <a:pt x="3629279" y="1194181"/>
                  </a:lnTo>
                  <a:lnTo>
                    <a:pt x="3635629" y="1194181"/>
                  </a:lnTo>
                  <a:cubicBezTo>
                    <a:pt x="3635629" y="1285367"/>
                    <a:pt x="3561207" y="1359281"/>
                    <a:pt x="3469513" y="1359281"/>
                  </a:cubicBezTo>
                  <a:lnTo>
                    <a:pt x="3469513" y="1352931"/>
                  </a:lnTo>
                  <a:lnTo>
                    <a:pt x="3469513" y="1359281"/>
                  </a:lnTo>
                  <a:lnTo>
                    <a:pt x="166116" y="1359281"/>
                  </a:lnTo>
                  <a:lnTo>
                    <a:pt x="166116" y="1352931"/>
                  </a:lnTo>
                  <a:lnTo>
                    <a:pt x="166116" y="1359281"/>
                  </a:lnTo>
                  <a:cubicBezTo>
                    <a:pt x="74422" y="1359281"/>
                    <a:pt x="0" y="1285367"/>
                    <a:pt x="0" y="1194181"/>
                  </a:cubicBezTo>
                  <a:lnTo>
                    <a:pt x="0" y="165100"/>
                  </a:lnTo>
                  <a:lnTo>
                    <a:pt x="6350" y="165100"/>
                  </a:lnTo>
                  <a:lnTo>
                    <a:pt x="0" y="165100"/>
                  </a:lnTo>
                  <a:moveTo>
                    <a:pt x="12700" y="165100"/>
                  </a:moveTo>
                  <a:lnTo>
                    <a:pt x="12700" y="1194181"/>
                  </a:lnTo>
                  <a:lnTo>
                    <a:pt x="6350" y="1194181"/>
                  </a:lnTo>
                  <a:lnTo>
                    <a:pt x="12700" y="1194181"/>
                  </a:lnTo>
                  <a:cubicBezTo>
                    <a:pt x="12700" y="1278382"/>
                    <a:pt x="81280" y="1346581"/>
                    <a:pt x="166116" y="1346581"/>
                  </a:cubicBezTo>
                  <a:lnTo>
                    <a:pt x="3469513" y="1346581"/>
                  </a:lnTo>
                  <a:cubicBezTo>
                    <a:pt x="3554222" y="1346581"/>
                    <a:pt x="3622929" y="1278255"/>
                    <a:pt x="3622929" y="1194181"/>
                  </a:cubicBezTo>
                  <a:lnTo>
                    <a:pt x="3622929" y="165100"/>
                  </a:lnTo>
                  <a:cubicBezTo>
                    <a:pt x="3622929" y="80899"/>
                    <a:pt x="3554349" y="12700"/>
                    <a:pt x="3469513" y="12700"/>
                  </a:cubicBezTo>
                  <a:lnTo>
                    <a:pt x="166116" y="12700"/>
                  </a:lnTo>
                  <a:lnTo>
                    <a:pt x="166116" y="6350"/>
                  </a:lnTo>
                  <a:lnTo>
                    <a:pt x="166116" y="12700"/>
                  </a:lnTo>
                  <a:cubicBezTo>
                    <a:pt x="81280" y="12700"/>
                    <a:pt x="12700" y="81026"/>
                    <a:pt x="12700" y="165100"/>
                  </a:cubicBezTo>
                  <a:close/>
                </a:path>
              </a:pathLst>
            </a:custGeom>
            <a:solidFill>
              <a:srgbClr val="4A2C85"/>
            </a:solidFill>
          </p:spPr>
        </p:sp>
      </p:grpSp>
      <p:grpSp>
        <p:nvGrpSpPr>
          <p:cNvPr name="Group 14" id="14"/>
          <p:cNvGrpSpPr/>
          <p:nvPr/>
        </p:nvGrpSpPr>
        <p:grpSpPr>
          <a:xfrm rot="0">
            <a:off x="2151459" y="5525244"/>
            <a:ext cx="398710" cy="498276"/>
            <a:chOff x="0" y="0"/>
            <a:chExt cx="531613" cy="664368"/>
          </a:xfrm>
        </p:grpSpPr>
        <p:sp>
          <p:nvSpPr>
            <p:cNvPr name="Freeform 15" id="15"/>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6" id="16"/>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1</a:t>
              </a:r>
            </a:p>
          </p:txBody>
        </p:sp>
      </p:grpSp>
      <p:grpSp>
        <p:nvGrpSpPr>
          <p:cNvPr name="Group 17" id="17"/>
          <p:cNvGrpSpPr/>
          <p:nvPr/>
        </p:nvGrpSpPr>
        <p:grpSpPr>
          <a:xfrm rot="0">
            <a:off x="3992910" y="5552926"/>
            <a:ext cx="2735312" cy="442912"/>
            <a:chOff x="0" y="0"/>
            <a:chExt cx="3647083" cy="590550"/>
          </a:xfrm>
        </p:grpSpPr>
        <p:sp>
          <p:nvSpPr>
            <p:cNvPr name="Freeform 18" id="18"/>
            <p:cNvSpPr/>
            <p:nvPr/>
          </p:nvSpPr>
          <p:spPr>
            <a:xfrm flipH="false" flipV="false" rot="0">
              <a:off x="0" y="0"/>
              <a:ext cx="3647083" cy="590550"/>
            </a:xfrm>
            <a:custGeom>
              <a:avLst/>
              <a:gdLst/>
              <a:ahLst/>
              <a:cxnLst/>
              <a:rect r="r" b="b" t="t" l="l"/>
              <a:pathLst>
                <a:path h="590550" w="3647083">
                  <a:moveTo>
                    <a:pt x="0" y="0"/>
                  </a:moveTo>
                  <a:lnTo>
                    <a:pt x="3647083" y="0"/>
                  </a:lnTo>
                  <a:lnTo>
                    <a:pt x="3647083" y="590550"/>
                  </a:lnTo>
                  <a:lnTo>
                    <a:pt x="0" y="590550"/>
                  </a:lnTo>
                  <a:close/>
                </a:path>
              </a:pathLst>
            </a:custGeom>
            <a:solidFill>
              <a:srgbClr val="000000">
                <a:alpha val="0"/>
              </a:srgbClr>
            </a:solidFill>
          </p:spPr>
        </p:sp>
        <p:sp>
          <p:nvSpPr>
            <p:cNvPr name="TextBox 19" id="19"/>
            <p:cNvSpPr txBox="true"/>
            <p:nvPr/>
          </p:nvSpPr>
          <p:spPr>
            <a:xfrm>
              <a:off x="0" y="-19050"/>
              <a:ext cx="3647083"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Requirements?</a:t>
              </a:r>
            </a:p>
          </p:txBody>
        </p:sp>
      </p:grpSp>
      <p:grpSp>
        <p:nvGrpSpPr>
          <p:cNvPr name="Group 20" id="20"/>
          <p:cNvGrpSpPr/>
          <p:nvPr/>
        </p:nvGrpSpPr>
        <p:grpSpPr>
          <a:xfrm rot="0">
            <a:off x="3851076" y="6260306"/>
            <a:ext cx="13303002" cy="19050"/>
            <a:chOff x="0" y="0"/>
            <a:chExt cx="17737337" cy="25400"/>
          </a:xfrm>
        </p:grpSpPr>
        <p:sp>
          <p:nvSpPr>
            <p:cNvPr name="Freeform 21" id="21"/>
            <p:cNvSpPr/>
            <p:nvPr/>
          </p:nvSpPr>
          <p:spPr>
            <a:xfrm flipH="false" flipV="false" rot="0">
              <a:off x="0" y="0"/>
              <a:ext cx="17737328" cy="25400"/>
            </a:xfrm>
            <a:custGeom>
              <a:avLst/>
              <a:gdLst/>
              <a:ahLst/>
              <a:cxnLst/>
              <a:rect r="r" b="b" t="t" l="l"/>
              <a:pathLst>
                <a:path h="25400" w="17737328">
                  <a:moveTo>
                    <a:pt x="0" y="12700"/>
                  </a:moveTo>
                  <a:cubicBezTo>
                    <a:pt x="0" y="5715"/>
                    <a:pt x="5715" y="0"/>
                    <a:pt x="12700" y="0"/>
                  </a:cubicBezTo>
                  <a:lnTo>
                    <a:pt x="17724628" y="0"/>
                  </a:lnTo>
                  <a:cubicBezTo>
                    <a:pt x="17731614" y="0"/>
                    <a:pt x="17737328" y="5715"/>
                    <a:pt x="17737328" y="12700"/>
                  </a:cubicBezTo>
                  <a:cubicBezTo>
                    <a:pt x="17737328" y="19685"/>
                    <a:pt x="17731614" y="25400"/>
                    <a:pt x="17724628" y="25400"/>
                  </a:cubicBezTo>
                  <a:lnTo>
                    <a:pt x="12700" y="25400"/>
                  </a:lnTo>
                  <a:cubicBezTo>
                    <a:pt x="5715" y="25400"/>
                    <a:pt x="0" y="19685"/>
                    <a:pt x="0" y="12700"/>
                  </a:cubicBezTo>
                  <a:close/>
                </a:path>
              </a:pathLst>
            </a:custGeom>
            <a:solidFill>
              <a:srgbClr val="4A2C85"/>
            </a:solidFill>
          </p:spPr>
        </p:sp>
      </p:grpSp>
      <p:grpSp>
        <p:nvGrpSpPr>
          <p:cNvPr name="Group 22" id="22"/>
          <p:cNvGrpSpPr/>
          <p:nvPr/>
        </p:nvGrpSpPr>
        <p:grpSpPr>
          <a:xfrm rot="0">
            <a:off x="987475" y="6416279"/>
            <a:ext cx="5443984" cy="1019472"/>
            <a:chOff x="0" y="0"/>
            <a:chExt cx="7258645" cy="1359297"/>
          </a:xfrm>
        </p:grpSpPr>
        <p:sp>
          <p:nvSpPr>
            <p:cNvPr name="Freeform 23" id="23"/>
            <p:cNvSpPr/>
            <p:nvPr/>
          </p:nvSpPr>
          <p:spPr>
            <a:xfrm flipH="false" flipV="false" rot="0">
              <a:off x="6350" y="6350"/>
              <a:ext cx="7245985" cy="1346581"/>
            </a:xfrm>
            <a:custGeom>
              <a:avLst/>
              <a:gdLst/>
              <a:ahLst/>
              <a:cxnLst/>
              <a:rect r="r" b="b" t="t" l="l"/>
              <a:pathLst>
                <a:path h="1346581" w="7245985">
                  <a:moveTo>
                    <a:pt x="0" y="158750"/>
                  </a:moveTo>
                  <a:cubicBezTo>
                    <a:pt x="0" y="71120"/>
                    <a:pt x="71628" y="0"/>
                    <a:pt x="160020" y="0"/>
                  </a:cubicBezTo>
                  <a:lnTo>
                    <a:pt x="7085965" y="0"/>
                  </a:lnTo>
                  <a:cubicBezTo>
                    <a:pt x="7174357" y="0"/>
                    <a:pt x="7245985" y="71120"/>
                    <a:pt x="7245985" y="158750"/>
                  </a:cubicBezTo>
                  <a:lnTo>
                    <a:pt x="7245985" y="1187831"/>
                  </a:lnTo>
                  <a:cubicBezTo>
                    <a:pt x="7245985" y="1275461"/>
                    <a:pt x="7174357" y="1346581"/>
                    <a:pt x="7085965" y="1346581"/>
                  </a:cubicBezTo>
                  <a:lnTo>
                    <a:pt x="160020" y="1346581"/>
                  </a:lnTo>
                  <a:cubicBezTo>
                    <a:pt x="71628" y="1346581"/>
                    <a:pt x="0" y="1275461"/>
                    <a:pt x="0" y="1187831"/>
                  </a:cubicBezTo>
                  <a:close/>
                </a:path>
              </a:pathLst>
            </a:custGeom>
            <a:solidFill>
              <a:srgbClr val="31136C"/>
            </a:solidFill>
          </p:spPr>
        </p:sp>
        <p:sp>
          <p:nvSpPr>
            <p:cNvPr name="Freeform 24" id="24"/>
            <p:cNvSpPr/>
            <p:nvPr/>
          </p:nvSpPr>
          <p:spPr>
            <a:xfrm flipH="false" flipV="false" rot="0">
              <a:off x="0" y="0"/>
              <a:ext cx="7258685" cy="1359281"/>
            </a:xfrm>
            <a:custGeom>
              <a:avLst/>
              <a:gdLst/>
              <a:ahLst/>
              <a:cxnLst/>
              <a:rect r="r" b="b" t="t" l="l"/>
              <a:pathLst>
                <a:path h="1359281" w="7258685">
                  <a:moveTo>
                    <a:pt x="0" y="165100"/>
                  </a:moveTo>
                  <a:cubicBezTo>
                    <a:pt x="0" y="73914"/>
                    <a:pt x="74549" y="0"/>
                    <a:pt x="166370" y="0"/>
                  </a:cubicBezTo>
                  <a:lnTo>
                    <a:pt x="7092315" y="0"/>
                  </a:lnTo>
                  <a:lnTo>
                    <a:pt x="7092315" y="6350"/>
                  </a:lnTo>
                  <a:lnTo>
                    <a:pt x="7092315" y="0"/>
                  </a:lnTo>
                  <a:cubicBezTo>
                    <a:pt x="7184136" y="0"/>
                    <a:pt x="7258685" y="73914"/>
                    <a:pt x="7258685" y="165100"/>
                  </a:cubicBezTo>
                  <a:lnTo>
                    <a:pt x="7258685" y="1194181"/>
                  </a:lnTo>
                  <a:lnTo>
                    <a:pt x="7252335" y="1194181"/>
                  </a:lnTo>
                  <a:lnTo>
                    <a:pt x="7258685" y="1194181"/>
                  </a:lnTo>
                  <a:cubicBezTo>
                    <a:pt x="7258685" y="1285367"/>
                    <a:pt x="7184136" y="1359281"/>
                    <a:pt x="7092315" y="1359281"/>
                  </a:cubicBezTo>
                  <a:lnTo>
                    <a:pt x="7092315" y="1352931"/>
                  </a:lnTo>
                  <a:lnTo>
                    <a:pt x="7092315" y="1359281"/>
                  </a:lnTo>
                  <a:lnTo>
                    <a:pt x="166370" y="1359281"/>
                  </a:lnTo>
                  <a:lnTo>
                    <a:pt x="166370" y="1352931"/>
                  </a:lnTo>
                  <a:lnTo>
                    <a:pt x="166370" y="1359281"/>
                  </a:lnTo>
                  <a:cubicBezTo>
                    <a:pt x="74549" y="1359281"/>
                    <a:pt x="0" y="1285367"/>
                    <a:pt x="0" y="1194181"/>
                  </a:cubicBezTo>
                  <a:lnTo>
                    <a:pt x="0" y="165100"/>
                  </a:lnTo>
                  <a:lnTo>
                    <a:pt x="6350" y="165100"/>
                  </a:lnTo>
                  <a:lnTo>
                    <a:pt x="0" y="165100"/>
                  </a:lnTo>
                  <a:moveTo>
                    <a:pt x="12700" y="165100"/>
                  </a:moveTo>
                  <a:lnTo>
                    <a:pt x="12700" y="1194181"/>
                  </a:lnTo>
                  <a:lnTo>
                    <a:pt x="6350" y="1194181"/>
                  </a:lnTo>
                  <a:lnTo>
                    <a:pt x="12700" y="1194181"/>
                  </a:lnTo>
                  <a:cubicBezTo>
                    <a:pt x="12700" y="1278382"/>
                    <a:pt x="81407" y="1346581"/>
                    <a:pt x="166370" y="1346581"/>
                  </a:cubicBezTo>
                  <a:lnTo>
                    <a:pt x="7092315" y="1346581"/>
                  </a:lnTo>
                  <a:cubicBezTo>
                    <a:pt x="7177278" y="1346581"/>
                    <a:pt x="7245985" y="1278255"/>
                    <a:pt x="7245985" y="1194181"/>
                  </a:cubicBezTo>
                  <a:lnTo>
                    <a:pt x="7245985" y="165100"/>
                  </a:lnTo>
                  <a:lnTo>
                    <a:pt x="7252335" y="165100"/>
                  </a:lnTo>
                  <a:lnTo>
                    <a:pt x="7245985" y="165100"/>
                  </a:lnTo>
                  <a:cubicBezTo>
                    <a:pt x="7245985" y="80899"/>
                    <a:pt x="7177278" y="12700"/>
                    <a:pt x="7092315" y="12700"/>
                  </a:cubicBezTo>
                  <a:lnTo>
                    <a:pt x="166370" y="12700"/>
                  </a:lnTo>
                  <a:lnTo>
                    <a:pt x="166370" y="6350"/>
                  </a:lnTo>
                  <a:lnTo>
                    <a:pt x="166370" y="12700"/>
                  </a:lnTo>
                  <a:cubicBezTo>
                    <a:pt x="81407" y="12700"/>
                    <a:pt x="12700" y="81026"/>
                    <a:pt x="12700" y="165100"/>
                  </a:cubicBezTo>
                  <a:close/>
                </a:path>
              </a:pathLst>
            </a:custGeom>
            <a:solidFill>
              <a:srgbClr val="4A2C85"/>
            </a:solidFill>
          </p:spPr>
        </p:sp>
      </p:grpSp>
      <p:grpSp>
        <p:nvGrpSpPr>
          <p:cNvPr name="Group 25" id="25"/>
          <p:cNvGrpSpPr/>
          <p:nvPr/>
        </p:nvGrpSpPr>
        <p:grpSpPr>
          <a:xfrm rot="0">
            <a:off x="3510111" y="6676876"/>
            <a:ext cx="398710" cy="498276"/>
            <a:chOff x="0" y="0"/>
            <a:chExt cx="531613" cy="664368"/>
          </a:xfrm>
        </p:grpSpPr>
        <p:sp>
          <p:nvSpPr>
            <p:cNvPr name="Freeform 26" id="26"/>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7" id="27"/>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2</a:t>
              </a:r>
            </a:p>
          </p:txBody>
        </p:sp>
      </p:grpSp>
      <p:grpSp>
        <p:nvGrpSpPr>
          <p:cNvPr name="Group 28" id="28"/>
          <p:cNvGrpSpPr/>
          <p:nvPr/>
        </p:nvGrpSpPr>
        <p:grpSpPr>
          <a:xfrm rot="0">
            <a:off x="6710214" y="6704559"/>
            <a:ext cx="2152947" cy="442912"/>
            <a:chOff x="0" y="0"/>
            <a:chExt cx="2870597" cy="590550"/>
          </a:xfrm>
        </p:grpSpPr>
        <p:sp>
          <p:nvSpPr>
            <p:cNvPr name="Freeform 29" id="29"/>
            <p:cNvSpPr/>
            <p:nvPr/>
          </p:nvSpPr>
          <p:spPr>
            <a:xfrm flipH="false" flipV="false" rot="0">
              <a:off x="0" y="0"/>
              <a:ext cx="2870597" cy="590550"/>
            </a:xfrm>
            <a:custGeom>
              <a:avLst/>
              <a:gdLst/>
              <a:ahLst/>
              <a:cxnLst/>
              <a:rect r="r" b="b" t="t" l="l"/>
              <a:pathLst>
                <a:path h="590550" w="2870597">
                  <a:moveTo>
                    <a:pt x="0" y="0"/>
                  </a:moveTo>
                  <a:lnTo>
                    <a:pt x="2870597" y="0"/>
                  </a:lnTo>
                  <a:lnTo>
                    <a:pt x="2870597" y="590550"/>
                  </a:lnTo>
                  <a:lnTo>
                    <a:pt x="0" y="590550"/>
                  </a:lnTo>
                  <a:close/>
                </a:path>
              </a:pathLst>
            </a:custGeom>
            <a:solidFill>
              <a:srgbClr val="000000">
                <a:alpha val="0"/>
              </a:srgbClr>
            </a:solidFill>
          </p:spPr>
        </p:sp>
        <p:sp>
          <p:nvSpPr>
            <p:cNvPr name="TextBox 30" id="30"/>
            <p:cNvSpPr txBox="true"/>
            <p:nvPr/>
          </p:nvSpPr>
          <p:spPr>
            <a:xfrm>
              <a:off x="0" y="-19050"/>
              <a:ext cx="2870597"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Team Skills?</a:t>
              </a:r>
            </a:p>
          </p:txBody>
        </p:sp>
      </p:grpSp>
      <p:grpSp>
        <p:nvGrpSpPr>
          <p:cNvPr name="Group 31" id="31"/>
          <p:cNvGrpSpPr/>
          <p:nvPr/>
        </p:nvGrpSpPr>
        <p:grpSpPr>
          <a:xfrm rot="0">
            <a:off x="6568380" y="7411939"/>
            <a:ext cx="10585698" cy="19050"/>
            <a:chOff x="0" y="0"/>
            <a:chExt cx="14114263" cy="25400"/>
          </a:xfrm>
        </p:grpSpPr>
        <p:sp>
          <p:nvSpPr>
            <p:cNvPr name="Freeform 32" id="32"/>
            <p:cNvSpPr/>
            <p:nvPr/>
          </p:nvSpPr>
          <p:spPr>
            <a:xfrm flipH="false" flipV="false" rot="0">
              <a:off x="0" y="0"/>
              <a:ext cx="14114272" cy="25400"/>
            </a:xfrm>
            <a:custGeom>
              <a:avLst/>
              <a:gdLst/>
              <a:ahLst/>
              <a:cxnLst/>
              <a:rect r="r" b="b" t="t" l="l"/>
              <a:pathLst>
                <a:path h="25400" w="14114272">
                  <a:moveTo>
                    <a:pt x="0" y="12700"/>
                  </a:moveTo>
                  <a:cubicBezTo>
                    <a:pt x="0" y="5715"/>
                    <a:pt x="5715" y="0"/>
                    <a:pt x="12700" y="0"/>
                  </a:cubicBezTo>
                  <a:lnTo>
                    <a:pt x="14101572" y="0"/>
                  </a:lnTo>
                  <a:cubicBezTo>
                    <a:pt x="14108557" y="0"/>
                    <a:pt x="14114272" y="5715"/>
                    <a:pt x="14114272" y="12700"/>
                  </a:cubicBezTo>
                  <a:cubicBezTo>
                    <a:pt x="14114272" y="19685"/>
                    <a:pt x="14108557" y="25400"/>
                    <a:pt x="14101572" y="25400"/>
                  </a:cubicBezTo>
                  <a:lnTo>
                    <a:pt x="12700" y="25400"/>
                  </a:lnTo>
                  <a:cubicBezTo>
                    <a:pt x="5715" y="25400"/>
                    <a:pt x="0" y="19685"/>
                    <a:pt x="0" y="12700"/>
                  </a:cubicBezTo>
                  <a:close/>
                </a:path>
              </a:pathLst>
            </a:custGeom>
            <a:solidFill>
              <a:srgbClr val="4A2C85"/>
            </a:solidFill>
          </p:spPr>
        </p:sp>
      </p:grpSp>
      <p:grpSp>
        <p:nvGrpSpPr>
          <p:cNvPr name="Group 33" id="33"/>
          <p:cNvGrpSpPr/>
          <p:nvPr/>
        </p:nvGrpSpPr>
        <p:grpSpPr>
          <a:xfrm rot="0">
            <a:off x="987475" y="7567910"/>
            <a:ext cx="8161288" cy="1019472"/>
            <a:chOff x="0" y="0"/>
            <a:chExt cx="10881717" cy="1359297"/>
          </a:xfrm>
        </p:grpSpPr>
        <p:sp>
          <p:nvSpPr>
            <p:cNvPr name="Freeform 34" id="34"/>
            <p:cNvSpPr/>
            <p:nvPr/>
          </p:nvSpPr>
          <p:spPr>
            <a:xfrm flipH="false" flipV="false" rot="0">
              <a:off x="6350" y="6350"/>
              <a:ext cx="10869040" cy="1346581"/>
            </a:xfrm>
            <a:custGeom>
              <a:avLst/>
              <a:gdLst/>
              <a:ahLst/>
              <a:cxnLst/>
              <a:rect r="r" b="b" t="t" l="l"/>
              <a:pathLst>
                <a:path h="1346581" w="10869040">
                  <a:moveTo>
                    <a:pt x="0" y="158750"/>
                  </a:moveTo>
                  <a:cubicBezTo>
                    <a:pt x="0" y="71120"/>
                    <a:pt x="71628" y="0"/>
                    <a:pt x="160147" y="0"/>
                  </a:cubicBezTo>
                  <a:lnTo>
                    <a:pt x="10708894" y="0"/>
                  </a:lnTo>
                  <a:cubicBezTo>
                    <a:pt x="10797286" y="0"/>
                    <a:pt x="10869040" y="71120"/>
                    <a:pt x="10869040" y="158750"/>
                  </a:cubicBezTo>
                  <a:lnTo>
                    <a:pt x="10869040" y="1187831"/>
                  </a:lnTo>
                  <a:cubicBezTo>
                    <a:pt x="10869040" y="1275461"/>
                    <a:pt x="10797412" y="1346581"/>
                    <a:pt x="10708894" y="1346581"/>
                  </a:cubicBezTo>
                  <a:lnTo>
                    <a:pt x="160147" y="1346581"/>
                  </a:lnTo>
                  <a:cubicBezTo>
                    <a:pt x="71628" y="1346581"/>
                    <a:pt x="0" y="1275461"/>
                    <a:pt x="0" y="1187831"/>
                  </a:cubicBezTo>
                  <a:close/>
                </a:path>
              </a:pathLst>
            </a:custGeom>
            <a:solidFill>
              <a:srgbClr val="31136C"/>
            </a:solidFill>
          </p:spPr>
        </p:sp>
        <p:sp>
          <p:nvSpPr>
            <p:cNvPr name="Freeform 35" id="35"/>
            <p:cNvSpPr/>
            <p:nvPr/>
          </p:nvSpPr>
          <p:spPr>
            <a:xfrm flipH="false" flipV="false" rot="0">
              <a:off x="0" y="0"/>
              <a:ext cx="10881740" cy="1359281"/>
            </a:xfrm>
            <a:custGeom>
              <a:avLst/>
              <a:gdLst/>
              <a:ahLst/>
              <a:cxnLst/>
              <a:rect r="r" b="b" t="t" l="l"/>
              <a:pathLst>
                <a:path h="1359281" w="10881740">
                  <a:moveTo>
                    <a:pt x="0" y="165100"/>
                  </a:moveTo>
                  <a:cubicBezTo>
                    <a:pt x="0" y="73914"/>
                    <a:pt x="74549" y="0"/>
                    <a:pt x="166497" y="0"/>
                  </a:cubicBezTo>
                  <a:lnTo>
                    <a:pt x="10715244" y="0"/>
                  </a:lnTo>
                  <a:lnTo>
                    <a:pt x="10715244" y="6350"/>
                  </a:lnTo>
                  <a:lnTo>
                    <a:pt x="10715244" y="0"/>
                  </a:lnTo>
                  <a:cubicBezTo>
                    <a:pt x="10807064" y="0"/>
                    <a:pt x="10881740" y="73914"/>
                    <a:pt x="10881740" y="165100"/>
                  </a:cubicBezTo>
                  <a:lnTo>
                    <a:pt x="10875390" y="165100"/>
                  </a:lnTo>
                  <a:lnTo>
                    <a:pt x="10881740" y="165100"/>
                  </a:lnTo>
                  <a:lnTo>
                    <a:pt x="10881740" y="1194181"/>
                  </a:lnTo>
                  <a:lnTo>
                    <a:pt x="10875390" y="1194181"/>
                  </a:lnTo>
                  <a:lnTo>
                    <a:pt x="10881740" y="1194181"/>
                  </a:lnTo>
                  <a:cubicBezTo>
                    <a:pt x="10881740" y="1285367"/>
                    <a:pt x="10807192" y="1359281"/>
                    <a:pt x="10715244" y="1359281"/>
                  </a:cubicBezTo>
                  <a:lnTo>
                    <a:pt x="10715244" y="1352931"/>
                  </a:lnTo>
                  <a:lnTo>
                    <a:pt x="10715244" y="1359281"/>
                  </a:lnTo>
                  <a:lnTo>
                    <a:pt x="166497" y="1359281"/>
                  </a:lnTo>
                  <a:lnTo>
                    <a:pt x="166497" y="1352931"/>
                  </a:lnTo>
                  <a:lnTo>
                    <a:pt x="166497" y="1359281"/>
                  </a:lnTo>
                  <a:cubicBezTo>
                    <a:pt x="74676" y="1359281"/>
                    <a:pt x="0" y="1285367"/>
                    <a:pt x="0" y="1194181"/>
                  </a:cubicBezTo>
                  <a:lnTo>
                    <a:pt x="0" y="165100"/>
                  </a:lnTo>
                  <a:lnTo>
                    <a:pt x="6350" y="165100"/>
                  </a:lnTo>
                  <a:lnTo>
                    <a:pt x="0" y="165100"/>
                  </a:lnTo>
                  <a:moveTo>
                    <a:pt x="12700" y="165100"/>
                  </a:moveTo>
                  <a:lnTo>
                    <a:pt x="12700" y="1194181"/>
                  </a:lnTo>
                  <a:lnTo>
                    <a:pt x="6350" y="1194181"/>
                  </a:lnTo>
                  <a:lnTo>
                    <a:pt x="12700" y="1194181"/>
                  </a:lnTo>
                  <a:cubicBezTo>
                    <a:pt x="12700" y="1278255"/>
                    <a:pt x="81534" y="1346581"/>
                    <a:pt x="166497" y="1346581"/>
                  </a:cubicBezTo>
                  <a:lnTo>
                    <a:pt x="10715244" y="1346581"/>
                  </a:lnTo>
                  <a:cubicBezTo>
                    <a:pt x="10800207" y="1346581"/>
                    <a:pt x="10869040" y="1278255"/>
                    <a:pt x="10869040" y="1194181"/>
                  </a:cubicBezTo>
                  <a:lnTo>
                    <a:pt x="10869040" y="165100"/>
                  </a:lnTo>
                  <a:cubicBezTo>
                    <a:pt x="10869040" y="81026"/>
                    <a:pt x="10800207" y="12700"/>
                    <a:pt x="10715244" y="12700"/>
                  </a:cubicBezTo>
                  <a:lnTo>
                    <a:pt x="166497" y="12700"/>
                  </a:lnTo>
                  <a:lnTo>
                    <a:pt x="166497" y="6350"/>
                  </a:lnTo>
                  <a:lnTo>
                    <a:pt x="166497" y="12700"/>
                  </a:lnTo>
                  <a:cubicBezTo>
                    <a:pt x="81534" y="12700"/>
                    <a:pt x="12700" y="81026"/>
                    <a:pt x="12700" y="165100"/>
                  </a:cubicBezTo>
                  <a:close/>
                </a:path>
              </a:pathLst>
            </a:custGeom>
            <a:solidFill>
              <a:srgbClr val="4A2C85"/>
            </a:solidFill>
          </p:spPr>
        </p:sp>
      </p:grpSp>
      <p:grpSp>
        <p:nvGrpSpPr>
          <p:cNvPr name="Group 36" id="36"/>
          <p:cNvGrpSpPr/>
          <p:nvPr/>
        </p:nvGrpSpPr>
        <p:grpSpPr>
          <a:xfrm rot="0">
            <a:off x="4868764" y="7828509"/>
            <a:ext cx="398710" cy="498276"/>
            <a:chOff x="0" y="0"/>
            <a:chExt cx="531613" cy="664368"/>
          </a:xfrm>
        </p:grpSpPr>
        <p:sp>
          <p:nvSpPr>
            <p:cNvPr name="Freeform 37" id="37"/>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38" id="38"/>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3</a:t>
              </a:r>
            </a:p>
          </p:txBody>
        </p:sp>
      </p:grpSp>
      <p:grpSp>
        <p:nvGrpSpPr>
          <p:cNvPr name="Group 39" id="39"/>
          <p:cNvGrpSpPr/>
          <p:nvPr/>
        </p:nvGrpSpPr>
        <p:grpSpPr>
          <a:xfrm rot="0">
            <a:off x="9427518" y="7856190"/>
            <a:ext cx="2505819" cy="442912"/>
            <a:chOff x="0" y="0"/>
            <a:chExt cx="3341092" cy="590550"/>
          </a:xfrm>
        </p:grpSpPr>
        <p:sp>
          <p:nvSpPr>
            <p:cNvPr name="Freeform 40" id="40"/>
            <p:cNvSpPr/>
            <p:nvPr/>
          </p:nvSpPr>
          <p:spPr>
            <a:xfrm flipH="false" flipV="false" rot="0">
              <a:off x="0" y="0"/>
              <a:ext cx="3341092" cy="590550"/>
            </a:xfrm>
            <a:custGeom>
              <a:avLst/>
              <a:gdLst/>
              <a:ahLst/>
              <a:cxnLst/>
              <a:rect r="r" b="b" t="t" l="l"/>
              <a:pathLst>
                <a:path h="590550" w="3341092">
                  <a:moveTo>
                    <a:pt x="0" y="0"/>
                  </a:moveTo>
                  <a:lnTo>
                    <a:pt x="3341092" y="0"/>
                  </a:lnTo>
                  <a:lnTo>
                    <a:pt x="3341092" y="590550"/>
                  </a:lnTo>
                  <a:lnTo>
                    <a:pt x="0" y="590550"/>
                  </a:lnTo>
                  <a:close/>
                </a:path>
              </a:pathLst>
            </a:custGeom>
            <a:solidFill>
              <a:srgbClr val="000000">
                <a:alpha val="0"/>
              </a:srgbClr>
            </a:solidFill>
          </p:spPr>
        </p:sp>
        <p:sp>
          <p:nvSpPr>
            <p:cNvPr name="TextBox 41" id="41"/>
            <p:cNvSpPr txBox="true"/>
            <p:nvPr/>
          </p:nvSpPr>
          <p:spPr>
            <a:xfrm>
              <a:off x="0" y="-19050"/>
              <a:ext cx="33410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Performance?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8041"/>
          </a:xfrm>
          <a:custGeom>
            <a:avLst/>
            <a:gdLst/>
            <a:ahLst/>
            <a:cxnLst/>
            <a:rect r="r" b="b" t="t" l="l"/>
            <a:pathLst>
              <a:path h="10288041" w="6858000">
                <a:moveTo>
                  <a:pt x="0" y="0"/>
                </a:moveTo>
                <a:lnTo>
                  <a:pt x="6858000" y="0"/>
                </a:lnTo>
                <a:lnTo>
                  <a:pt x="6858000" y="10288041"/>
                </a:lnTo>
                <a:lnTo>
                  <a:pt x="0" y="10288041"/>
                </a:lnTo>
                <a:lnTo>
                  <a:pt x="0" y="0"/>
                </a:lnTo>
                <a:close/>
              </a:path>
            </a:pathLst>
          </a:custGeom>
          <a:blipFill>
            <a:blip r:embed="rId6"/>
            <a:stretch>
              <a:fillRect l="-5" t="0" r="-5" b="0"/>
            </a:stretch>
          </a:blipFill>
        </p:spPr>
      </p:sp>
      <p:grpSp>
        <p:nvGrpSpPr>
          <p:cNvPr name="Group 7" id="7"/>
          <p:cNvGrpSpPr/>
          <p:nvPr/>
        </p:nvGrpSpPr>
        <p:grpSpPr>
          <a:xfrm rot="0">
            <a:off x="838944" y="659160"/>
            <a:ext cx="9752111" cy="2247156"/>
            <a:chOff x="0" y="0"/>
            <a:chExt cx="13002815" cy="2996208"/>
          </a:xfrm>
        </p:grpSpPr>
        <p:sp>
          <p:nvSpPr>
            <p:cNvPr name="Freeform 8" id="8"/>
            <p:cNvSpPr/>
            <p:nvPr/>
          </p:nvSpPr>
          <p:spPr>
            <a:xfrm flipH="false" flipV="false" rot="0">
              <a:off x="0" y="0"/>
              <a:ext cx="13002815" cy="2996208"/>
            </a:xfrm>
            <a:custGeom>
              <a:avLst/>
              <a:gdLst/>
              <a:ahLst/>
              <a:cxnLst/>
              <a:rect r="r" b="b" t="t" l="l"/>
              <a:pathLst>
                <a:path h="2996208" w="13002815">
                  <a:moveTo>
                    <a:pt x="0" y="0"/>
                  </a:moveTo>
                  <a:lnTo>
                    <a:pt x="13002815" y="0"/>
                  </a:lnTo>
                  <a:lnTo>
                    <a:pt x="13002815" y="2996208"/>
                  </a:lnTo>
                  <a:lnTo>
                    <a:pt x="0" y="2996208"/>
                  </a:lnTo>
                  <a:close/>
                </a:path>
              </a:pathLst>
            </a:custGeom>
            <a:solidFill>
              <a:srgbClr val="000000">
                <a:alpha val="0"/>
              </a:srgbClr>
            </a:solidFill>
          </p:spPr>
        </p:sp>
        <p:sp>
          <p:nvSpPr>
            <p:cNvPr name="TextBox 9" id="9"/>
            <p:cNvSpPr txBox="true"/>
            <p:nvPr/>
          </p:nvSpPr>
          <p:spPr>
            <a:xfrm>
              <a:off x="0" y="-19050"/>
              <a:ext cx="13002815" cy="3015258"/>
            </a:xfrm>
            <a:prstGeom prst="rect">
              <a:avLst/>
            </a:prstGeom>
          </p:spPr>
          <p:txBody>
            <a:bodyPr anchor="t" rtlCol="false" tIns="0" lIns="0" bIns="0" rIns="0"/>
            <a:lstStyle/>
            <a:p>
              <a:pPr algn="l">
                <a:lnSpc>
                  <a:spcPts val="5874"/>
                </a:lnSpc>
              </a:pPr>
              <a:r>
                <a:rPr lang="en-US" sz="4687">
                  <a:solidFill>
                    <a:srgbClr val="F2F0F4"/>
                  </a:solidFill>
                  <a:latin typeface="Montserrat"/>
                  <a:ea typeface="Montserrat"/>
                  <a:cs typeface="Montserrat"/>
                  <a:sym typeface="Montserrat"/>
                </a:rPr>
                <a:t>Conclusion: Python Web Frameworks Empower Developers</a:t>
              </a:r>
            </a:p>
          </p:txBody>
        </p:sp>
      </p:grpSp>
      <p:grpSp>
        <p:nvGrpSpPr>
          <p:cNvPr name="Group 10" id="10"/>
          <p:cNvGrpSpPr/>
          <p:nvPr/>
        </p:nvGrpSpPr>
        <p:grpSpPr>
          <a:xfrm rot="0">
            <a:off x="838944" y="3265735"/>
            <a:ext cx="9752111" cy="1150590"/>
            <a:chOff x="0" y="0"/>
            <a:chExt cx="13002815" cy="1534120"/>
          </a:xfrm>
        </p:grpSpPr>
        <p:sp>
          <p:nvSpPr>
            <p:cNvPr name="Freeform 11" id="11"/>
            <p:cNvSpPr/>
            <p:nvPr/>
          </p:nvSpPr>
          <p:spPr>
            <a:xfrm flipH="false" flipV="false" rot="0">
              <a:off x="0" y="0"/>
              <a:ext cx="13002815" cy="1534120"/>
            </a:xfrm>
            <a:custGeom>
              <a:avLst/>
              <a:gdLst/>
              <a:ahLst/>
              <a:cxnLst/>
              <a:rect r="r" b="b" t="t" l="l"/>
              <a:pathLst>
                <a:path h="1534120" w="13002815">
                  <a:moveTo>
                    <a:pt x="0" y="0"/>
                  </a:moveTo>
                  <a:lnTo>
                    <a:pt x="13002815" y="0"/>
                  </a:lnTo>
                  <a:lnTo>
                    <a:pt x="13002815" y="1534120"/>
                  </a:lnTo>
                  <a:lnTo>
                    <a:pt x="0" y="1534120"/>
                  </a:lnTo>
                  <a:close/>
                </a:path>
              </a:pathLst>
            </a:custGeom>
            <a:solidFill>
              <a:srgbClr val="000000">
                <a:alpha val="0"/>
              </a:srgbClr>
            </a:solidFill>
          </p:spPr>
        </p:sp>
        <p:sp>
          <p:nvSpPr>
            <p:cNvPr name="TextBox 12" id="12"/>
            <p:cNvSpPr txBox="true"/>
            <p:nvPr/>
          </p:nvSpPr>
          <p:spPr>
            <a:xfrm>
              <a:off x="0" y="-85725"/>
              <a:ext cx="13002815" cy="1619845"/>
            </a:xfrm>
            <a:prstGeom prst="rect">
              <a:avLst/>
            </a:prstGeom>
          </p:spPr>
          <p:txBody>
            <a:bodyPr anchor="t" rtlCol="false" tIns="0" lIns="0" bIns="0" rIns="0"/>
            <a:lstStyle/>
            <a:p>
              <a:pPr algn="l">
                <a:lnSpc>
                  <a:spcPts val="3000"/>
                </a:lnSpc>
              </a:pPr>
              <a:r>
                <a:rPr lang="en-US" sz="1874">
                  <a:solidFill>
                    <a:srgbClr val="DCD7E5"/>
                  </a:solidFill>
                  <a:latin typeface="Heebo Light"/>
                  <a:ea typeface="Heebo Light"/>
                  <a:cs typeface="Heebo Light"/>
                  <a:sym typeface="Heebo Light"/>
                </a:rPr>
                <a:t>Python offers many web frameworks for various needs. The correct choice impacts speed and security. Consider project needs. Also consider your team’s expertise. Right framework helps developers. Develop faster and more securely.</a:t>
              </a:r>
            </a:p>
          </p:txBody>
        </p:sp>
      </p:grpSp>
      <p:grpSp>
        <p:nvGrpSpPr>
          <p:cNvPr name="Group 13" id="13"/>
          <p:cNvGrpSpPr/>
          <p:nvPr/>
        </p:nvGrpSpPr>
        <p:grpSpPr>
          <a:xfrm rot="0">
            <a:off x="838944" y="4805660"/>
            <a:ext cx="4696271" cy="1275309"/>
            <a:chOff x="0" y="0"/>
            <a:chExt cx="6261695" cy="1700412"/>
          </a:xfrm>
        </p:grpSpPr>
        <p:sp>
          <p:nvSpPr>
            <p:cNvPr name="Freeform 14" id="14"/>
            <p:cNvSpPr/>
            <p:nvPr/>
          </p:nvSpPr>
          <p:spPr>
            <a:xfrm flipH="false" flipV="false" rot="0">
              <a:off x="0" y="0"/>
              <a:ext cx="6261695" cy="1700412"/>
            </a:xfrm>
            <a:custGeom>
              <a:avLst/>
              <a:gdLst/>
              <a:ahLst/>
              <a:cxnLst/>
              <a:rect r="r" b="b" t="t" l="l"/>
              <a:pathLst>
                <a:path h="1700412" w="6261695">
                  <a:moveTo>
                    <a:pt x="0" y="0"/>
                  </a:moveTo>
                  <a:lnTo>
                    <a:pt x="6261695" y="0"/>
                  </a:lnTo>
                  <a:lnTo>
                    <a:pt x="6261695" y="1700412"/>
                  </a:lnTo>
                  <a:lnTo>
                    <a:pt x="0" y="1700412"/>
                  </a:lnTo>
                  <a:close/>
                </a:path>
              </a:pathLst>
            </a:custGeom>
            <a:solidFill>
              <a:srgbClr val="000000">
                <a:alpha val="0"/>
              </a:srgbClr>
            </a:solidFill>
          </p:spPr>
        </p:sp>
        <p:sp>
          <p:nvSpPr>
            <p:cNvPr name="TextBox 15" id="15"/>
            <p:cNvSpPr txBox="true"/>
            <p:nvPr/>
          </p:nvSpPr>
          <p:spPr>
            <a:xfrm>
              <a:off x="0" y="114300"/>
              <a:ext cx="6261695" cy="1586112"/>
            </a:xfrm>
            <a:prstGeom prst="rect">
              <a:avLst/>
            </a:prstGeom>
          </p:spPr>
          <p:txBody>
            <a:bodyPr anchor="t" rtlCol="false" tIns="0" lIns="0" bIns="0" rIns="0"/>
            <a:lstStyle/>
            <a:p>
              <a:pPr algn="ctr">
                <a:lnSpc>
                  <a:spcPts val="6187"/>
                </a:lnSpc>
              </a:pPr>
              <a:r>
                <a:rPr lang="en-US" sz="6187">
                  <a:solidFill>
                    <a:srgbClr val="DCD7E5"/>
                  </a:solidFill>
                  <a:latin typeface="Montserrat"/>
                  <a:ea typeface="Montserrat"/>
                  <a:cs typeface="Montserrat"/>
                  <a:sym typeface="Montserrat"/>
                </a:rPr>
                <a:t>100+</a:t>
              </a:r>
            </a:p>
          </p:txBody>
        </p:sp>
      </p:grpSp>
      <p:grpSp>
        <p:nvGrpSpPr>
          <p:cNvPr name="Group 16" id="16"/>
          <p:cNvGrpSpPr/>
          <p:nvPr/>
        </p:nvGrpSpPr>
        <p:grpSpPr>
          <a:xfrm rot="0">
            <a:off x="1688901" y="5896124"/>
            <a:ext cx="2996208" cy="374451"/>
            <a:chOff x="0" y="0"/>
            <a:chExt cx="3994943" cy="499268"/>
          </a:xfrm>
        </p:grpSpPr>
        <p:sp>
          <p:nvSpPr>
            <p:cNvPr name="Freeform 17" id="17"/>
            <p:cNvSpPr/>
            <p:nvPr/>
          </p:nvSpPr>
          <p:spPr>
            <a:xfrm flipH="false" flipV="false" rot="0">
              <a:off x="0" y="0"/>
              <a:ext cx="3994943" cy="499268"/>
            </a:xfrm>
            <a:custGeom>
              <a:avLst/>
              <a:gdLst/>
              <a:ahLst/>
              <a:cxnLst/>
              <a:rect r="r" b="b" t="t" l="l"/>
              <a:pathLst>
                <a:path h="499268" w="3994943">
                  <a:moveTo>
                    <a:pt x="0" y="0"/>
                  </a:moveTo>
                  <a:lnTo>
                    <a:pt x="3994943" y="0"/>
                  </a:lnTo>
                  <a:lnTo>
                    <a:pt x="3994943" y="499268"/>
                  </a:lnTo>
                  <a:lnTo>
                    <a:pt x="0" y="499268"/>
                  </a:lnTo>
                  <a:close/>
                </a:path>
              </a:pathLst>
            </a:custGeom>
            <a:solidFill>
              <a:srgbClr val="000000">
                <a:alpha val="0"/>
              </a:srgbClr>
            </a:solidFill>
          </p:spPr>
        </p:sp>
        <p:sp>
          <p:nvSpPr>
            <p:cNvPr name="TextBox 18" id="18"/>
            <p:cNvSpPr txBox="true"/>
            <p:nvPr/>
          </p:nvSpPr>
          <p:spPr>
            <a:xfrm>
              <a:off x="0" y="-19050"/>
              <a:ext cx="3994943" cy="518318"/>
            </a:xfrm>
            <a:prstGeom prst="rect">
              <a:avLst/>
            </a:prstGeom>
          </p:spPr>
          <p:txBody>
            <a:bodyPr anchor="t" rtlCol="false" tIns="0" lIns="0" bIns="0" rIns="0"/>
            <a:lstStyle/>
            <a:p>
              <a:pPr algn="ctr">
                <a:lnSpc>
                  <a:spcPts val="2937"/>
                </a:lnSpc>
              </a:pPr>
              <a:r>
                <a:rPr lang="en-US" sz="2312">
                  <a:solidFill>
                    <a:srgbClr val="DCD7E5"/>
                  </a:solidFill>
                  <a:latin typeface="Montserrat"/>
                  <a:ea typeface="Montserrat"/>
                  <a:cs typeface="Montserrat"/>
                  <a:sym typeface="Montserrat"/>
                </a:rPr>
                <a:t>Frameworks</a:t>
              </a:r>
            </a:p>
          </p:txBody>
        </p:sp>
      </p:grpSp>
      <p:grpSp>
        <p:nvGrpSpPr>
          <p:cNvPr name="Group 19" id="19"/>
          <p:cNvGrpSpPr/>
          <p:nvPr/>
        </p:nvGrpSpPr>
        <p:grpSpPr>
          <a:xfrm rot="0">
            <a:off x="838944" y="6414344"/>
            <a:ext cx="4696271" cy="383530"/>
            <a:chOff x="0" y="0"/>
            <a:chExt cx="6261695" cy="511373"/>
          </a:xfrm>
        </p:grpSpPr>
        <p:sp>
          <p:nvSpPr>
            <p:cNvPr name="Freeform 20" id="20"/>
            <p:cNvSpPr/>
            <p:nvPr/>
          </p:nvSpPr>
          <p:spPr>
            <a:xfrm flipH="false" flipV="false" rot="0">
              <a:off x="0" y="0"/>
              <a:ext cx="6261695" cy="511373"/>
            </a:xfrm>
            <a:custGeom>
              <a:avLst/>
              <a:gdLst/>
              <a:ahLst/>
              <a:cxnLst/>
              <a:rect r="r" b="b" t="t" l="l"/>
              <a:pathLst>
                <a:path h="511373" w="6261695">
                  <a:moveTo>
                    <a:pt x="0" y="0"/>
                  </a:moveTo>
                  <a:lnTo>
                    <a:pt x="6261695" y="0"/>
                  </a:lnTo>
                  <a:lnTo>
                    <a:pt x="6261695" y="511373"/>
                  </a:lnTo>
                  <a:lnTo>
                    <a:pt x="0" y="511373"/>
                  </a:lnTo>
                  <a:close/>
                </a:path>
              </a:pathLst>
            </a:custGeom>
            <a:solidFill>
              <a:srgbClr val="000000">
                <a:alpha val="0"/>
              </a:srgbClr>
            </a:solidFill>
          </p:spPr>
        </p:sp>
        <p:sp>
          <p:nvSpPr>
            <p:cNvPr name="TextBox 21" id="21"/>
            <p:cNvSpPr txBox="true"/>
            <p:nvPr/>
          </p:nvSpPr>
          <p:spPr>
            <a:xfrm>
              <a:off x="0" y="-85725"/>
              <a:ext cx="6261695" cy="597098"/>
            </a:xfrm>
            <a:prstGeom prst="rect">
              <a:avLst/>
            </a:prstGeom>
          </p:spPr>
          <p:txBody>
            <a:bodyPr anchor="t" rtlCol="false" tIns="0" lIns="0" bIns="0" rIns="0"/>
            <a:lstStyle/>
            <a:p>
              <a:pPr algn="ctr">
                <a:lnSpc>
                  <a:spcPts val="3000"/>
                </a:lnSpc>
              </a:pPr>
              <a:r>
                <a:rPr lang="en-US" sz="1874">
                  <a:solidFill>
                    <a:srgbClr val="DCD7E5"/>
                  </a:solidFill>
                  <a:latin typeface="Heebo Light"/>
                  <a:ea typeface="Heebo Light"/>
                  <a:cs typeface="Heebo Light"/>
                  <a:sym typeface="Heebo Light"/>
                </a:rPr>
                <a:t>Options Available</a:t>
              </a:r>
            </a:p>
          </p:txBody>
        </p:sp>
      </p:grpSp>
      <p:grpSp>
        <p:nvGrpSpPr>
          <p:cNvPr name="Group 22" id="22"/>
          <p:cNvGrpSpPr/>
          <p:nvPr/>
        </p:nvGrpSpPr>
        <p:grpSpPr>
          <a:xfrm rot="0">
            <a:off x="5894635" y="4805660"/>
            <a:ext cx="4696420" cy="1275309"/>
            <a:chOff x="0" y="0"/>
            <a:chExt cx="6261893" cy="1700412"/>
          </a:xfrm>
        </p:grpSpPr>
        <p:sp>
          <p:nvSpPr>
            <p:cNvPr name="Freeform 23" id="23"/>
            <p:cNvSpPr/>
            <p:nvPr/>
          </p:nvSpPr>
          <p:spPr>
            <a:xfrm flipH="false" flipV="false" rot="0">
              <a:off x="0" y="0"/>
              <a:ext cx="6261893" cy="1700412"/>
            </a:xfrm>
            <a:custGeom>
              <a:avLst/>
              <a:gdLst/>
              <a:ahLst/>
              <a:cxnLst/>
              <a:rect r="r" b="b" t="t" l="l"/>
              <a:pathLst>
                <a:path h="1700412" w="6261893">
                  <a:moveTo>
                    <a:pt x="0" y="0"/>
                  </a:moveTo>
                  <a:lnTo>
                    <a:pt x="6261893" y="0"/>
                  </a:lnTo>
                  <a:lnTo>
                    <a:pt x="6261893" y="1700412"/>
                  </a:lnTo>
                  <a:lnTo>
                    <a:pt x="0" y="1700412"/>
                  </a:lnTo>
                  <a:close/>
                </a:path>
              </a:pathLst>
            </a:custGeom>
            <a:solidFill>
              <a:srgbClr val="000000">
                <a:alpha val="0"/>
              </a:srgbClr>
            </a:solidFill>
          </p:spPr>
        </p:sp>
        <p:sp>
          <p:nvSpPr>
            <p:cNvPr name="TextBox 24" id="24"/>
            <p:cNvSpPr txBox="true"/>
            <p:nvPr/>
          </p:nvSpPr>
          <p:spPr>
            <a:xfrm>
              <a:off x="0" y="114300"/>
              <a:ext cx="6261893" cy="1586112"/>
            </a:xfrm>
            <a:prstGeom prst="rect">
              <a:avLst/>
            </a:prstGeom>
          </p:spPr>
          <p:txBody>
            <a:bodyPr anchor="t" rtlCol="false" tIns="0" lIns="0" bIns="0" rIns="0"/>
            <a:lstStyle/>
            <a:p>
              <a:pPr algn="ctr">
                <a:lnSpc>
                  <a:spcPts val="6187"/>
                </a:lnSpc>
              </a:pPr>
              <a:r>
                <a:rPr lang="en-US" sz="6187">
                  <a:solidFill>
                    <a:srgbClr val="DCD7E5"/>
                  </a:solidFill>
                  <a:latin typeface="Montserrat"/>
                  <a:ea typeface="Montserrat"/>
                  <a:cs typeface="Montserrat"/>
                  <a:sym typeface="Montserrat"/>
                </a:rPr>
                <a:t>5X</a:t>
              </a:r>
            </a:p>
          </p:txBody>
        </p:sp>
      </p:grpSp>
      <p:grpSp>
        <p:nvGrpSpPr>
          <p:cNvPr name="Group 25" id="25"/>
          <p:cNvGrpSpPr/>
          <p:nvPr/>
        </p:nvGrpSpPr>
        <p:grpSpPr>
          <a:xfrm rot="0">
            <a:off x="6744741" y="5896124"/>
            <a:ext cx="2996208" cy="374451"/>
            <a:chOff x="0" y="0"/>
            <a:chExt cx="3994943" cy="499268"/>
          </a:xfrm>
        </p:grpSpPr>
        <p:sp>
          <p:nvSpPr>
            <p:cNvPr name="Freeform 26" id="26"/>
            <p:cNvSpPr/>
            <p:nvPr/>
          </p:nvSpPr>
          <p:spPr>
            <a:xfrm flipH="false" flipV="false" rot="0">
              <a:off x="0" y="0"/>
              <a:ext cx="3994943" cy="499268"/>
            </a:xfrm>
            <a:custGeom>
              <a:avLst/>
              <a:gdLst/>
              <a:ahLst/>
              <a:cxnLst/>
              <a:rect r="r" b="b" t="t" l="l"/>
              <a:pathLst>
                <a:path h="499268" w="3994943">
                  <a:moveTo>
                    <a:pt x="0" y="0"/>
                  </a:moveTo>
                  <a:lnTo>
                    <a:pt x="3994943" y="0"/>
                  </a:lnTo>
                  <a:lnTo>
                    <a:pt x="3994943" y="499268"/>
                  </a:lnTo>
                  <a:lnTo>
                    <a:pt x="0" y="499268"/>
                  </a:lnTo>
                  <a:close/>
                </a:path>
              </a:pathLst>
            </a:custGeom>
            <a:solidFill>
              <a:srgbClr val="000000">
                <a:alpha val="0"/>
              </a:srgbClr>
            </a:solidFill>
          </p:spPr>
        </p:sp>
        <p:sp>
          <p:nvSpPr>
            <p:cNvPr name="TextBox 27" id="27"/>
            <p:cNvSpPr txBox="true"/>
            <p:nvPr/>
          </p:nvSpPr>
          <p:spPr>
            <a:xfrm>
              <a:off x="0" y="-19050"/>
              <a:ext cx="3994943" cy="518318"/>
            </a:xfrm>
            <a:prstGeom prst="rect">
              <a:avLst/>
            </a:prstGeom>
          </p:spPr>
          <p:txBody>
            <a:bodyPr anchor="t" rtlCol="false" tIns="0" lIns="0" bIns="0" rIns="0"/>
            <a:lstStyle/>
            <a:p>
              <a:pPr algn="ctr">
                <a:lnSpc>
                  <a:spcPts val="2937"/>
                </a:lnSpc>
              </a:pPr>
              <a:r>
                <a:rPr lang="en-US" sz="2312">
                  <a:solidFill>
                    <a:srgbClr val="DCD7E5"/>
                  </a:solidFill>
                  <a:latin typeface="Montserrat"/>
                  <a:ea typeface="Montserrat"/>
                  <a:cs typeface="Montserrat"/>
                  <a:sym typeface="Montserrat"/>
                </a:rPr>
                <a:t>Faster</a:t>
              </a:r>
            </a:p>
          </p:txBody>
        </p:sp>
      </p:grpSp>
      <p:grpSp>
        <p:nvGrpSpPr>
          <p:cNvPr name="Group 28" id="28"/>
          <p:cNvGrpSpPr/>
          <p:nvPr/>
        </p:nvGrpSpPr>
        <p:grpSpPr>
          <a:xfrm rot="0">
            <a:off x="5894635" y="6414344"/>
            <a:ext cx="4696420" cy="383530"/>
            <a:chOff x="0" y="0"/>
            <a:chExt cx="6261893" cy="511373"/>
          </a:xfrm>
        </p:grpSpPr>
        <p:sp>
          <p:nvSpPr>
            <p:cNvPr name="Freeform 29" id="29"/>
            <p:cNvSpPr/>
            <p:nvPr/>
          </p:nvSpPr>
          <p:spPr>
            <a:xfrm flipH="false" flipV="false" rot="0">
              <a:off x="0" y="0"/>
              <a:ext cx="6261893" cy="511373"/>
            </a:xfrm>
            <a:custGeom>
              <a:avLst/>
              <a:gdLst/>
              <a:ahLst/>
              <a:cxnLst/>
              <a:rect r="r" b="b" t="t" l="l"/>
              <a:pathLst>
                <a:path h="511373" w="6261893">
                  <a:moveTo>
                    <a:pt x="0" y="0"/>
                  </a:moveTo>
                  <a:lnTo>
                    <a:pt x="6261893" y="0"/>
                  </a:lnTo>
                  <a:lnTo>
                    <a:pt x="6261893" y="511373"/>
                  </a:lnTo>
                  <a:lnTo>
                    <a:pt x="0" y="511373"/>
                  </a:lnTo>
                  <a:close/>
                </a:path>
              </a:pathLst>
            </a:custGeom>
            <a:solidFill>
              <a:srgbClr val="000000">
                <a:alpha val="0"/>
              </a:srgbClr>
            </a:solidFill>
          </p:spPr>
        </p:sp>
        <p:sp>
          <p:nvSpPr>
            <p:cNvPr name="TextBox 30" id="30"/>
            <p:cNvSpPr txBox="true"/>
            <p:nvPr/>
          </p:nvSpPr>
          <p:spPr>
            <a:xfrm>
              <a:off x="0" y="-85725"/>
              <a:ext cx="6261893" cy="597098"/>
            </a:xfrm>
            <a:prstGeom prst="rect">
              <a:avLst/>
            </a:prstGeom>
          </p:spPr>
          <p:txBody>
            <a:bodyPr anchor="t" rtlCol="false" tIns="0" lIns="0" bIns="0" rIns="0"/>
            <a:lstStyle/>
            <a:p>
              <a:pPr algn="ctr">
                <a:lnSpc>
                  <a:spcPts val="3000"/>
                </a:lnSpc>
              </a:pPr>
              <a:r>
                <a:rPr lang="en-US" sz="1874">
                  <a:solidFill>
                    <a:srgbClr val="DCD7E5"/>
                  </a:solidFill>
                  <a:latin typeface="Heebo Light"/>
                  <a:ea typeface="Heebo Light"/>
                  <a:cs typeface="Heebo Light"/>
                  <a:sym typeface="Heebo Light"/>
                </a:rPr>
                <a:t>Development Speed</a:t>
              </a:r>
            </a:p>
          </p:txBody>
        </p:sp>
      </p:grpSp>
      <p:grpSp>
        <p:nvGrpSpPr>
          <p:cNvPr name="Group 31" id="31"/>
          <p:cNvGrpSpPr/>
          <p:nvPr/>
        </p:nvGrpSpPr>
        <p:grpSpPr>
          <a:xfrm rot="0">
            <a:off x="3366790" y="7636669"/>
            <a:ext cx="4696271" cy="1277689"/>
            <a:chOff x="0" y="0"/>
            <a:chExt cx="6261695" cy="1703586"/>
          </a:xfrm>
        </p:grpSpPr>
        <p:sp>
          <p:nvSpPr>
            <p:cNvPr name="Freeform 32" id="32"/>
            <p:cNvSpPr/>
            <p:nvPr/>
          </p:nvSpPr>
          <p:spPr>
            <a:xfrm flipH="false" flipV="false" rot="0">
              <a:off x="0" y="0"/>
              <a:ext cx="6261695" cy="1703586"/>
            </a:xfrm>
            <a:custGeom>
              <a:avLst/>
              <a:gdLst/>
              <a:ahLst/>
              <a:cxnLst/>
              <a:rect r="r" b="b" t="t" l="l"/>
              <a:pathLst>
                <a:path h="1703586" w="6261695">
                  <a:moveTo>
                    <a:pt x="0" y="0"/>
                  </a:moveTo>
                  <a:lnTo>
                    <a:pt x="6261695" y="0"/>
                  </a:lnTo>
                  <a:lnTo>
                    <a:pt x="6261695" y="1703586"/>
                  </a:lnTo>
                  <a:lnTo>
                    <a:pt x="0" y="1703586"/>
                  </a:lnTo>
                  <a:close/>
                </a:path>
              </a:pathLst>
            </a:custGeom>
            <a:solidFill>
              <a:srgbClr val="000000">
                <a:alpha val="0"/>
              </a:srgbClr>
            </a:solidFill>
          </p:spPr>
        </p:sp>
        <p:sp>
          <p:nvSpPr>
            <p:cNvPr name="TextBox 33" id="33"/>
            <p:cNvSpPr txBox="true"/>
            <p:nvPr/>
          </p:nvSpPr>
          <p:spPr>
            <a:xfrm>
              <a:off x="0" y="114300"/>
              <a:ext cx="6261695" cy="1589286"/>
            </a:xfrm>
            <a:prstGeom prst="rect">
              <a:avLst/>
            </a:prstGeom>
          </p:spPr>
          <p:txBody>
            <a:bodyPr anchor="t" rtlCol="false" tIns="0" lIns="0" bIns="0" rIns="0"/>
            <a:lstStyle/>
            <a:p>
              <a:pPr algn="ctr">
                <a:lnSpc>
                  <a:spcPts val="6187"/>
                </a:lnSpc>
              </a:pPr>
              <a:r>
                <a:rPr lang="en-US" sz="6187">
                  <a:solidFill>
                    <a:srgbClr val="DCD7E5"/>
                  </a:solidFill>
                  <a:latin typeface="Montserrat"/>
                  <a:ea typeface="Montserrat"/>
                  <a:cs typeface="Montserrat"/>
                  <a:sym typeface="Montserrat"/>
                </a:rPr>
                <a:t>99%</a:t>
              </a:r>
            </a:p>
          </p:txBody>
        </p:sp>
      </p:grpSp>
      <p:grpSp>
        <p:nvGrpSpPr>
          <p:cNvPr name="Group 34" id="34"/>
          <p:cNvGrpSpPr/>
          <p:nvPr/>
        </p:nvGrpSpPr>
        <p:grpSpPr>
          <a:xfrm rot="0">
            <a:off x="4216747" y="8727132"/>
            <a:ext cx="2996208" cy="374451"/>
            <a:chOff x="0" y="0"/>
            <a:chExt cx="3994943" cy="499268"/>
          </a:xfrm>
        </p:grpSpPr>
        <p:sp>
          <p:nvSpPr>
            <p:cNvPr name="Freeform 35" id="35"/>
            <p:cNvSpPr/>
            <p:nvPr/>
          </p:nvSpPr>
          <p:spPr>
            <a:xfrm flipH="false" flipV="false" rot="0">
              <a:off x="0" y="0"/>
              <a:ext cx="3994943" cy="499268"/>
            </a:xfrm>
            <a:custGeom>
              <a:avLst/>
              <a:gdLst/>
              <a:ahLst/>
              <a:cxnLst/>
              <a:rect r="r" b="b" t="t" l="l"/>
              <a:pathLst>
                <a:path h="499268" w="3994943">
                  <a:moveTo>
                    <a:pt x="0" y="0"/>
                  </a:moveTo>
                  <a:lnTo>
                    <a:pt x="3994943" y="0"/>
                  </a:lnTo>
                  <a:lnTo>
                    <a:pt x="3994943" y="499268"/>
                  </a:lnTo>
                  <a:lnTo>
                    <a:pt x="0" y="499268"/>
                  </a:lnTo>
                  <a:close/>
                </a:path>
              </a:pathLst>
            </a:custGeom>
            <a:solidFill>
              <a:srgbClr val="000000">
                <a:alpha val="0"/>
              </a:srgbClr>
            </a:solidFill>
          </p:spPr>
        </p:sp>
        <p:sp>
          <p:nvSpPr>
            <p:cNvPr name="TextBox 36" id="36"/>
            <p:cNvSpPr txBox="true"/>
            <p:nvPr/>
          </p:nvSpPr>
          <p:spPr>
            <a:xfrm>
              <a:off x="0" y="-19050"/>
              <a:ext cx="3994943" cy="518318"/>
            </a:xfrm>
            <a:prstGeom prst="rect">
              <a:avLst/>
            </a:prstGeom>
          </p:spPr>
          <p:txBody>
            <a:bodyPr anchor="t" rtlCol="false" tIns="0" lIns="0" bIns="0" rIns="0"/>
            <a:lstStyle/>
            <a:p>
              <a:pPr algn="ctr">
                <a:lnSpc>
                  <a:spcPts val="2937"/>
                </a:lnSpc>
              </a:pPr>
              <a:r>
                <a:rPr lang="en-US" sz="2312">
                  <a:solidFill>
                    <a:srgbClr val="DCD7E5"/>
                  </a:solidFill>
                  <a:latin typeface="Montserrat"/>
                  <a:ea typeface="Montserrat"/>
                  <a:cs typeface="Montserrat"/>
                  <a:sym typeface="Montserrat"/>
                </a:rPr>
                <a:t>Secure</a:t>
              </a:r>
            </a:p>
          </p:txBody>
        </p:sp>
      </p:grpSp>
      <p:grpSp>
        <p:nvGrpSpPr>
          <p:cNvPr name="Group 37" id="37"/>
          <p:cNvGrpSpPr/>
          <p:nvPr/>
        </p:nvGrpSpPr>
        <p:grpSpPr>
          <a:xfrm rot="0">
            <a:off x="3366790" y="9245352"/>
            <a:ext cx="4696271" cy="383530"/>
            <a:chOff x="0" y="0"/>
            <a:chExt cx="6261695" cy="511373"/>
          </a:xfrm>
        </p:grpSpPr>
        <p:sp>
          <p:nvSpPr>
            <p:cNvPr name="Freeform 38" id="38"/>
            <p:cNvSpPr/>
            <p:nvPr/>
          </p:nvSpPr>
          <p:spPr>
            <a:xfrm flipH="false" flipV="false" rot="0">
              <a:off x="0" y="0"/>
              <a:ext cx="6261695" cy="511373"/>
            </a:xfrm>
            <a:custGeom>
              <a:avLst/>
              <a:gdLst/>
              <a:ahLst/>
              <a:cxnLst/>
              <a:rect r="r" b="b" t="t" l="l"/>
              <a:pathLst>
                <a:path h="511373" w="6261695">
                  <a:moveTo>
                    <a:pt x="0" y="0"/>
                  </a:moveTo>
                  <a:lnTo>
                    <a:pt x="6261695" y="0"/>
                  </a:lnTo>
                  <a:lnTo>
                    <a:pt x="6261695" y="511373"/>
                  </a:lnTo>
                  <a:lnTo>
                    <a:pt x="0" y="511373"/>
                  </a:lnTo>
                  <a:close/>
                </a:path>
              </a:pathLst>
            </a:custGeom>
            <a:solidFill>
              <a:srgbClr val="000000">
                <a:alpha val="0"/>
              </a:srgbClr>
            </a:solidFill>
          </p:spPr>
        </p:sp>
        <p:sp>
          <p:nvSpPr>
            <p:cNvPr name="TextBox 39" id="39"/>
            <p:cNvSpPr txBox="true"/>
            <p:nvPr/>
          </p:nvSpPr>
          <p:spPr>
            <a:xfrm>
              <a:off x="0" y="-85725"/>
              <a:ext cx="6261695" cy="597098"/>
            </a:xfrm>
            <a:prstGeom prst="rect">
              <a:avLst/>
            </a:prstGeom>
          </p:spPr>
          <p:txBody>
            <a:bodyPr anchor="t" rtlCol="false" tIns="0" lIns="0" bIns="0" rIns="0"/>
            <a:lstStyle/>
            <a:p>
              <a:pPr algn="ctr">
                <a:lnSpc>
                  <a:spcPts val="3000"/>
                </a:lnSpc>
              </a:pPr>
              <a:r>
                <a:rPr lang="en-US" sz="1874">
                  <a:solidFill>
                    <a:srgbClr val="DCD7E5"/>
                  </a:solidFill>
                  <a:latin typeface="Heebo Light"/>
                  <a:ea typeface="Heebo Light"/>
                  <a:cs typeface="Heebo Light"/>
                  <a:sym typeface="Heebo Light"/>
                </a:rPr>
                <a:t>Reduced Vulnerabilities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0A2C"/>
        </a:solidFill>
      </p:bgPr>
    </p:bg>
    <p:spTree>
      <p:nvGrpSpPr>
        <p:cNvPr id="1" name=""/>
        <p:cNvGrpSpPr/>
        <p:nvPr/>
      </p:nvGrpSpPr>
      <p:grpSpPr>
        <a:xfrm>
          <a:off x="0" y="0"/>
          <a:ext cx="0" cy="0"/>
          <a:chOff x="0" y="0"/>
          <a:chExt cx="0" cy="0"/>
        </a:xfrm>
      </p:grpSpPr>
      <p:sp>
        <p:nvSpPr>
          <p:cNvPr name="Freeform 2" id="2"/>
          <p:cNvSpPr/>
          <p:nvPr/>
        </p:nvSpPr>
        <p:spPr>
          <a:xfrm flipH="false" flipV="false" rot="0">
            <a:off x="12893086" y="5523857"/>
            <a:ext cx="787247" cy="1212785"/>
          </a:xfrm>
          <a:custGeom>
            <a:avLst/>
            <a:gdLst/>
            <a:ahLst/>
            <a:cxnLst/>
            <a:rect r="r" b="b" t="t" l="l"/>
            <a:pathLst>
              <a:path h="1212785" w="787247">
                <a:moveTo>
                  <a:pt x="0" y="0"/>
                </a:moveTo>
                <a:lnTo>
                  <a:pt x="787246" y="0"/>
                </a:lnTo>
                <a:lnTo>
                  <a:pt x="787246" y="1212785"/>
                </a:lnTo>
                <a:lnTo>
                  <a:pt x="0" y="12127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18867" y="6382670"/>
            <a:ext cx="3489495" cy="3904330"/>
          </a:xfrm>
          <a:custGeom>
            <a:avLst/>
            <a:gdLst/>
            <a:ahLst/>
            <a:cxnLst/>
            <a:rect r="r" b="b" t="t" l="l"/>
            <a:pathLst>
              <a:path h="3904330" w="3489495">
                <a:moveTo>
                  <a:pt x="0" y="0"/>
                </a:moveTo>
                <a:lnTo>
                  <a:pt x="3489495" y="0"/>
                </a:lnTo>
                <a:lnTo>
                  <a:pt x="3489495" y="3904330"/>
                </a:lnTo>
                <a:lnTo>
                  <a:pt x="0" y="3904330"/>
                </a:lnTo>
                <a:lnTo>
                  <a:pt x="0" y="0"/>
                </a:lnTo>
                <a:close/>
              </a:path>
            </a:pathLst>
          </a:custGeom>
          <a:blipFill>
            <a:blip r:embed="rId4"/>
            <a:stretch>
              <a:fillRect l="0" t="0" r="0" b="0"/>
            </a:stretch>
          </a:blipFill>
        </p:spPr>
      </p:sp>
      <p:sp>
        <p:nvSpPr>
          <p:cNvPr name="Freeform 4" id="4"/>
          <p:cNvSpPr/>
          <p:nvPr/>
        </p:nvSpPr>
        <p:spPr>
          <a:xfrm flipH="false" flipV="false" rot="0">
            <a:off x="5389341" y="3462301"/>
            <a:ext cx="9466916" cy="2667949"/>
          </a:xfrm>
          <a:custGeom>
            <a:avLst/>
            <a:gdLst/>
            <a:ahLst/>
            <a:cxnLst/>
            <a:rect r="r" b="b" t="t" l="l"/>
            <a:pathLst>
              <a:path h="2667949" w="9466916">
                <a:moveTo>
                  <a:pt x="0" y="0"/>
                </a:moveTo>
                <a:lnTo>
                  <a:pt x="9466916" y="0"/>
                </a:lnTo>
                <a:lnTo>
                  <a:pt x="9466916" y="2667949"/>
                </a:lnTo>
                <a:lnTo>
                  <a:pt x="0" y="2667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122799" y="6015950"/>
            <a:ext cx="2770287" cy="906145"/>
          </a:xfrm>
          <a:prstGeom prst="rect">
            <a:avLst/>
          </a:prstGeom>
        </p:spPr>
        <p:txBody>
          <a:bodyPr anchor="t" rtlCol="false" tIns="0" lIns="0" bIns="0" rIns="0">
            <a:spAutoFit/>
          </a:bodyPr>
          <a:lstStyle/>
          <a:p>
            <a:pPr algn="ctr">
              <a:lnSpc>
                <a:spcPts val="7279"/>
              </a:lnSpc>
            </a:pPr>
            <a:r>
              <a:rPr lang="en-US" sz="5199">
                <a:solidFill>
                  <a:srgbClr val="FFFFFF"/>
                </a:solidFill>
                <a:latin typeface="Canva Student Font"/>
                <a:ea typeface="Canva Student Font"/>
                <a:cs typeface="Canva Student Font"/>
                <a:sym typeface="Canva Student Font"/>
              </a:rPr>
              <a:t>any quection..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91078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38100"/>
              <a:ext cx="12594035" cy="2400697"/>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Introduction to Python Web Frameworks</a:t>
              </a:r>
            </a:p>
          </p:txBody>
        </p:sp>
      </p:grpSp>
      <p:grpSp>
        <p:nvGrpSpPr>
          <p:cNvPr name="Group 9" id="9"/>
          <p:cNvGrpSpPr/>
          <p:nvPr/>
        </p:nvGrpSpPr>
        <p:grpSpPr>
          <a:xfrm rot="0">
            <a:off x="7850237" y="5107930"/>
            <a:ext cx="9445526" cy="2268141"/>
            <a:chOff x="0" y="0"/>
            <a:chExt cx="12594035" cy="3024188"/>
          </a:xfrm>
        </p:grpSpPr>
        <p:sp>
          <p:nvSpPr>
            <p:cNvPr name="Freeform 10" id="10"/>
            <p:cNvSpPr/>
            <p:nvPr/>
          </p:nvSpPr>
          <p:spPr>
            <a:xfrm flipH="false" flipV="false" rot="0">
              <a:off x="0" y="0"/>
              <a:ext cx="12594035" cy="3024188"/>
            </a:xfrm>
            <a:custGeom>
              <a:avLst/>
              <a:gdLst/>
              <a:ahLst/>
              <a:cxnLst/>
              <a:rect r="r" b="b" t="t" l="l"/>
              <a:pathLst>
                <a:path h="3024188" w="12594035">
                  <a:moveTo>
                    <a:pt x="0" y="0"/>
                  </a:moveTo>
                  <a:lnTo>
                    <a:pt x="12594035" y="0"/>
                  </a:lnTo>
                  <a:lnTo>
                    <a:pt x="12594035" y="3024188"/>
                  </a:lnTo>
                  <a:lnTo>
                    <a:pt x="0" y="3024188"/>
                  </a:lnTo>
                  <a:close/>
                </a:path>
              </a:pathLst>
            </a:custGeom>
            <a:solidFill>
              <a:srgbClr val="000000">
                <a:alpha val="0"/>
              </a:srgbClr>
            </a:solidFill>
          </p:spPr>
        </p:sp>
        <p:sp>
          <p:nvSpPr>
            <p:cNvPr name="TextBox 11" id="11"/>
            <p:cNvSpPr txBox="true"/>
            <p:nvPr/>
          </p:nvSpPr>
          <p:spPr>
            <a:xfrm>
              <a:off x="0" y="-85725"/>
              <a:ext cx="12594035" cy="310991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Web frameworks provide structure, tools, and libraries. This simplifies web development. They offer faster development, improved security, and better scalability. They also improve maintainability. Python offers a variety of frameworks for building web applications. Each framework has its strengths and use cases.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2242989"/>
            <a:ext cx="15263812" cy="885974"/>
            <a:chOff x="0" y="0"/>
            <a:chExt cx="20351750" cy="1181298"/>
          </a:xfrm>
        </p:grpSpPr>
        <p:sp>
          <p:nvSpPr>
            <p:cNvPr name="Freeform 6" id="6"/>
            <p:cNvSpPr/>
            <p:nvPr/>
          </p:nvSpPr>
          <p:spPr>
            <a:xfrm flipH="false" flipV="false" rot="0">
              <a:off x="0" y="0"/>
              <a:ext cx="20351750" cy="1181298"/>
            </a:xfrm>
            <a:custGeom>
              <a:avLst/>
              <a:gdLst/>
              <a:ahLst/>
              <a:cxnLst/>
              <a:rect r="r" b="b" t="t" l="l"/>
              <a:pathLst>
                <a:path h="1181298" w="20351750">
                  <a:moveTo>
                    <a:pt x="0" y="0"/>
                  </a:moveTo>
                  <a:lnTo>
                    <a:pt x="20351750" y="0"/>
                  </a:lnTo>
                  <a:lnTo>
                    <a:pt x="20351750" y="1181298"/>
                  </a:lnTo>
                  <a:lnTo>
                    <a:pt x="0" y="1181298"/>
                  </a:lnTo>
                  <a:close/>
                </a:path>
              </a:pathLst>
            </a:custGeom>
            <a:solidFill>
              <a:srgbClr val="000000">
                <a:alpha val="0"/>
              </a:srgbClr>
            </a:solidFill>
          </p:spPr>
        </p:sp>
        <p:sp>
          <p:nvSpPr>
            <p:cNvPr name="TextBox 7" id="7"/>
            <p:cNvSpPr txBox="true"/>
            <p:nvPr/>
          </p:nvSpPr>
          <p:spPr>
            <a:xfrm>
              <a:off x="0" y="-38100"/>
              <a:ext cx="20351750" cy="1219398"/>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Django: The Batteries-Included Framework</a:t>
              </a:r>
            </a:p>
          </p:txBody>
        </p:sp>
      </p:grpSp>
      <p:grpSp>
        <p:nvGrpSpPr>
          <p:cNvPr name="Group 8" id="8"/>
          <p:cNvGrpSpPr/>
          <p:nvPr/>
        </p:nvGrpSpPr>
        <p:grpSpPr>
          <a:xfrm rot="0">
            <a:off x="992238" y="3695997"/>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85725"/>
              <a:ext cx="21738035"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Django is a high-level Python web framework. It follows the "Don't Repeat Yourself" (DRY) principle. It includes an ORM, template engine, and admin interface. It's suitable for complex, database-driven applications. A popular example of a Django project is Instagram.</a:t>
              </a:r>
            </a:p>
          </p:txBody>
        </p:sp>
      </p:grpSp>
      <p:grpSp>
        <p:nvGrpSpPr>
          <p:cNvPr name="Group 11" id="11"/>
          <p:cNvGrpSpPr/>
          <p:nvPr/>
        </p:nvGrpSpPr>
        <p:grpSpPr>
          <a:xfrm rot="0">
            <a:off x="992238" y="5659339"/>
            <a:ext cx="3544044" cy="442912"/>
            <a:chOff x="0" y="0"/>
            <a:chExt cx="4725392" cy="590550"/>
          </a:xfrm>
        </p:grpSpPr>
        <p:sp>
          <p:nvSpPr>
            <p:cNvPr name="Freeform 12" id="1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3" id="13"/>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F2F0F4"/>
                  </a:solidFill>
                  <a:latin typeface="Montserrat"/>
                  <a:ea typeface="Montserrat"/>
                  <a:cs typeface="Montserrat"/>
                  <a:sym typeface="Montserrat"/>
                </a:rPr>
                <a:t>Key Features</a:t>
              </a:r>
            </a:p>
          </p:txBody>
        </p:sp>
      </p:grpSp>
      <p:grpSp>
        <p:nvGrpSpPr>
          <p:cNvPr name="Group 14" id="14"/>
          <p:cNvGrpSpPr/>
          <p:nvPr/>
        </p:nvGrpSpPr>
        <p:grpSpPr>
          <a:xfrm rot="0">
            <a:off x="992238" y="6385769"/>
            <a:ext cx="7805886" cy="453629"/>
            <a:chOff x="0" y="0"/>
            <a:chExt cx="10407848" cy="604838"/>
          </a:xfrm>
        </p:grpSpPr>
        <p:sp>
          <p:nvSpPr>
            <p:cNvPr name="Freeform 15" id="1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6" id="16"/>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ORM (Object-Relational Mapper)</a:t>
              </a:r>
            </a:p>
          </p:txBody>
        </p:sp>
      </p:grpSp>
      <p:grpSp>
        <p:nvGrpSpPr>
          <p:cNvPr name="Group 17" id="17"/>
          <p:cNvGrpSpPr/>
          <p:nvPr/>
        </p:nvGrpSpPr>
        <p:grpSpPr>
          <a:xfrm rot="0">
            <a:off x="992238" y="6938516"/>
            <a:ext cx="7805886" cy="453629"/>
            <a:chOff x="0" y="0"/>
            <a:chExt cx="10407848" cy="604838"/>
          </a:xfrm>
        </p:grpSpPr>
        <p:sp>
          <p:nvSpPr>
            <p:cNvPr name="Freeform 18" id="18"/>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9" id="19"/>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Template Engine</a:t>
              </a:r>
            </a:p>
          </p:txBody>
        </p:sp>
      </p:grpSp>
      <p:grpSp>
        <p:nvGrpSpPr>
          <p:cNvPr name="Group 20" id="20"/>
          <p:cNvGrpSpPr/>
          <p:nvPr/>
        </p:nvGrpSpPr>
        <p:grpSpPr>
          <a:xfrm rot="0">
            <a:off x="992238" y="7491264"/>
            <a:ext cx="7805886" cy="453629"/>
            <a:chOff x="0" y="0"/>
            <a:chExt cx="10407848" cy="604838"/>
          </a:xfrm>
        </p:grpSpPr>
        <p:sp>
          <p:nvSpPr>
            <p:cNvPr name="Freeform 21" id="21"/>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2" id="22"/>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DCD7E5"/>
                  </a:solidFill>
                  <a:latin typeface="Heebo Light"/>
                  <a:ea typeface="Heebo Light"/>
                  <a:cs typeface="Heebo Light"/>
                  <a:sym typeface="Heebo Light"/>
                </a:rPr>
                <a:t>Admin Interface</a:t>
              </a:r>
            </a:p>
          </p:txBody>
        </p:sp>
      </p:grpSp>
      <p:grpSp>
        <p:nvGrpSpPr>
          <p:cNvPr name="Group 23" id="23"/>
          <p:cNvGrpSpPr/>
          <p:nvPr/>
        </p:nvGrpSpPr>
        <p:grpSpPr>
          <a:xfrm rot="0">
            <a:off x="9499401" y="5659339"/>
            <a:ext cx="3544044" cy="442912"/>
            <a:chOff x="0" y="0"/>
            <a:chExt cx="4725392" cy="590550"/>
          </a:xfrm>
        </p:grpSpPr>
        <p:sp>
          <p:nvSpPr>
            <p:cNvPr name="Freeform 24" id="2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5" id="2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F2F0F4"/>
                  </a:solidFill>
                  <a:latin typeface="Montserrat"/>
                  <a:ea typeface="Montserrat"/>
                  <a:cs typeface="Montserrat"/>
                  <a:sym typeface="Montserrat"/>
                </a:rPr>
                <a:t>Suitable For</a:t>
              </a:r>
            </a:p>
          </p:txBody>
        </p:sp>
      </p:grpSp>
      <p:grpSp>
        <p:nvGrpSpPr>
          <p:cNvPr name="Group 26" id="26"/>
          <p:cNvGrpSpPr/>
          <p:nvPr/>
        </p:nvGrpSpPr>
        <p:grpSpPr>
          <a:xfrm rot="0">
            <a:off x="9499401" y="6385769"/>
            <a:ext cx="7805886" cy="453629"/>
            <a:chOff x="0" y="0"/>
            <a:chExt cx="10407848" cy="604838"/>
          </a:xfrm>
        </p:grpSpPr>
        <p:sp>
          <p:nvSpPr>
            <p:cNvPr name="Freeform 27" id="27"/>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8" id="28"/>
            <p:cNvSpPr txBox="true"/>
            <p:nvPr/>
          </p:nvSpPr>
          <p:spPr>
            <a:xfrm>
              <a:off x="0" y="-85725"/>
              <a:ext cx="1040784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Complex, database-driven applications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1667024"/>
            <a:ext cx="8688289" cy="885974"/>
            <a:chOff x="0" y="0"/>
            <a:chExt cx="11584385" cy="1181298"/>
          </a:xfrm>
        </p:grpSpPr>
        <p:sp>
          <p:nvSpPr>
            <p:cNvPr name="Freeform 8" id="8"/>
            <p:cNvSpPr/>
            <p:nvPr/>
          </p:nvSpPr>
          <p:spPr>
            <a:xfrm flipH="false" flipV="false" rot="0">
              <a:off x="0" y="0"/>
              <a:ext cx="11584385" cy="1181298"/>
            </a:xfrm>
            <a:custGeom>
              <a:avLst/>
              <a:gdLst/>
              <a:ahLst/>
              <a:cxnLst/>
              <a:rect r="r" b="b" t="t" l="l"/>
              <a:pathLst>
                <a:path h="1181298" w="11584385">
                  <a:moveTo>
                    <a:pt x="0" y="0"/>
                  </a:moveTo>
                  <a:lnTo>
                    <a:pt x="11584385" y="0"/>
                  </a:lnTo>
                  <a:lnTo>
                    <a:pt x="11584385" y="1181298"/>
                  </a:lnTo>
                  <a:lnTo>
                    <a:pt x="0" y="1181298"/>
                  </a:lnTo>
                  <a:close/>
                </a:path>
              </a:pathLst>
            </a:custGeom>
            <a:solidFill>
              <a:srgbClr val="000000">
                <a:alpha val="0"/>
              </a:srgbClr>
            </a:solidFill>
          </p:spPr>
        </p:sp>
        <p:sp>
          <p:nvSpPr>
            <p:cNvPr name="TextBox 9" id="9"/>
            <p:cNvSpPr txBox="true"/>
            <p:nvPr/>
          </p:nvSpPr>
          <p:spPr>
            <a:xfrm>
              <a:off x="0" y="-38100"/>
              <a:ext cx="11584385" cy="1219398"/>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Flask: A Microframework</a:t>
              </a:r>
            </a:p>
          </p:txBody>
        </p:sp>
      </p:grpSp>
      <p:grpSp>
        <p:nvGrpSpPr>
          <p:cNvPr name="Group 10" id="10"/>
          <p:cNvGrpSpPr/>
          <p:nvPr/>
        </p:nvGrpSpPr>
        <p:grpSpPr>
          <a:xfrm rot="0">
            <a:off x="992238" y="2978200"/>
            <a:ext cx="9445526" cy="1814512"/>
            <a:chOff x="0" y="0"/>
            <a:chExt cx="12594035" cy="2419350"/>
          </a:xfrm>
        </p:grpSpPr>
        <p:sp>
          <p:nvSpPr>
            <p:cNvPr name="Freeform 11" id="11"/>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2" id="12"/>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Flask is a lightweight and flexible microframework. It provides essential tools for web development. Developers can choose the components they need. Flask is suitable for small to medium-sized applications and APIs. A notable example is Pinterest. Flask gives you full control.</a:t>
              </a:r>
            </a:p>
          </p:txBody>
        </p:sp>
      </p:grpSp>
      <p:grpSp>
        <p:nvGrpSpPr>
          <p:cNvPr name="Group 13" id="13"/>
          <p:cNvGrpSpPr/>
          <p:nvPr/>
        </p:nvGrpSpPr>
        <p:grpSpPr>
          <a:xfrm rot="0">
            <a:off x="987475" y="5425828"/>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Freeform 16" id="16" descr="preencoded.png"/>
          <p:cNvSpPr/>
          <p:nvPr/>
        </p:nvSpPr>
        <p:spPr>
          <a:xfrm flipH="false" flipV="false" rot="0">
            <a:off x="1098575" y="5483721"/>
            <a:ext cx="425202" cy="531614"/>
          </a:xfrm>
          <a:custGeom>
            <a:avLst/>
            <a:gdLst/>
            <a:ahLst/>
            <a:cxnLst/>
            <a:rect r="r" b="b" t="t" l="l"/>
            <a:pathLst>
              <a:path h="531614" w="425202">
                <a:moveTo>
                  <a:pt x="0" y="0"/>
                </a:moveTo>
                <a:lnTo>
                  <a:pt x="425203" y="0"/>
                </a:lnTo>
                <a:lnTo>
                  <a:pt x="425203" y="531614"/>
                </a:lnTo>
                <a:lnTo>
                  <a:pt x="0" y="531614"/>
                </a:lnTo>
                <a:lnTo>
                  <a:pt x="0" y="0"/>
                </a:lnTo>
                <a:close/>
              </a:path>
            </a:pathLst>
          </a:custGeom>
          <a:blipFill>
            <a:blip r:embed="rId7"/>
            <a:stretch>
              <a:fillRect l="-233" t="0" r="-233" b="0"/>
            </a:stretch>
          </a:blipFill>
        </p:spPr>
      </p:sp>
      <p:grpSp>
        <p:nvGrpSpPr>
          <p:cNvPr name="Group 17" id="17"/>
          <p:cNvGrpSpPr/>
          <p:nvPr/>
        </p:nvGrpSpPr>
        <p:grpSpPr>
          <a:xfrm rot="0">
            <a:off x="1913632" y="5430590"/>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Lightweight</a:t>
              </a:r>
            </a:p>
          </p:txBody>
        </p:sp>
      </p:grpSp>
      <p:grpSp>
        <p:nvGrpSpPr>
          <p:cNvPr name="Group 20" id="20"/>
          <p:cNvGrpSpPr/>
          <p:nvPr/>
        </p:nvGrpSpPr>
        <p:grpSpPr>
          <a:xfrm rot="0">
            <a:off x="1913632" y="6043612"/>
            <a:ext cx="3659684" cy="453629"/>
            <a:chOff x="0" y="0"/>
            <a:chExt cx="4879578" cy="604838"/>
          </a:xfrm>
        </p:grpSpPr>
        <p:sp>
          <p:nvSpPr>
            <p:cNvPr name="Freeform 21" id="21"/>
            <p:cNvSpPr/>
            <p:nvPr/>
          </p:nvSpPr>
          <p:spPr>
            <a:xfrm flipH="false" flipV="false" rot="0">
              <a:off x="0" y="0"/>
              <a:ext cx="4879579" cy="604838"/>
            </a:xfrm>
            <a:custGeom>
              <a:avLst/>
              <a:gdLst/>
              <a:ahLst/>
              <a:cxnLst/>
              <a:rect r="r" b="b" t="t" l="l"/>
              <a:pathLst>
                <a:path h="604838" w="4879579">
                  <a:moveTo>
                    <a:pt x="0" y="0"/>
                  </a:moveTo>
                  <a:lnTo>
                    <a:pt x="4879579" y="0"/>
                  </a:lnTo>
                  <a:lnTo>
                    <a:pt x="4879579" y="604838"/>
                  </a:lnTo>
                  <a:lnTo>
                    <a:pt x="0" y="604838"/>
                  </a:lnTo>
                  <a:close/>
                </a:path>
              </a:pathLst>
            </a:custGeom>
            <a:solidFill>
              <a:srgbClr val="000000">
                <a:alpha val="0"/>
              </a:srgbClr>
            </a:solidFill>
          </p:spPr>
        </p:sp>
        <p:sp>
          <p:nvSpPr>
            <p:cNvPr name="TextBox 22" id="22"/>
            <p:cNvSpPr txBox="true"/>
            <p:nvPr/>
          </p:nvSpPr>
          <p:spPr>
            <a:xfrm>
              <a:off x="0" y="-85725"/>
              <a:ext cx="487957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Minimal core with extensions</a:t>
              </a:r>
            </a:p>
          </p:txBody>
        </p:sp>
      </p:grpSp>
      <p:grpSp>
        <p:nvGrpSpPr>
          <p:cNvPr name="Group 23" id="23"/>
          <p:cNvGrpSpPr/>
          <p:nvPr/>
        </p:nvGrpSpPr>
        <p:grpSpPr>
          <a:xfrm rot="0">
            <a:off x="5852071" y="5425828"/>
            <a:ext cx="647403" cy="647402"/>
            <a:chOff x="0" y="0"/>
            <a:chExt cx="863203" cy="863203"/>
          </a:xfrm>
        </p:grpSpPr>
        <p:sp>
          <p:nvSpPr>
            <p:cNvPr name="Freeform 24" id="2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25" id="2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Freeform 26" id="26" descr="preencoded.png"/>
          <p:cNvSpPr/>
          <p:nvPr/>
        </p:nvSpPr>
        <p:spPr>
          <a:xfrm flipH="false" flipV="false" rot="0">
            <a:off x="5963171" y="5483721"/>
            <a:ext cx="425203" cy="531614"/>
          </a:xfrm>
          <a:custGeom>
            <a:avLst/>
            <a:gdLst/>
            <a:ahLst/>
            <a:cxnLst/>
            <a:rect r="r" b="b" t="t" l="l"/>
            <a:pathLst>
              <a:path h="531614" w="425203">
                <a:moveTo>
                  <a:pt x="0" y="0"/>
                </a:moveTo>
                <a:lnTo>
                  <a:pt x="425203" y="0"/>
                </a:lnTo>
                <a:lnTo>
                  <a:pt x="425203" y="531614"/>
                </a:lnTo>
                <a:lnTo>
                  <a:pt x="0" y="531614"/>
                </a:lnTo>
                <a:lnTo>
                  <a:pt x="0" y="0"/>
                </a:lnTo>
                <a:close/>
              </a:path>
            </a:pathLst>
          </a:custGeom>
          <a:blipFill>
            <a:blip r:embed="rId8"/>
            <a:stretch>
              <a:fillRect l="-233" t="0" r="-233" b="0"/>
            </a:stretch>
          </a:blipFill>
        </p:spPr>
      </p:sp>
      <p:grpSp>
        <p:nvGrpSpPr>
          <p:cNvPr name="Group 27" id="27"/>
          <p:cNvGrpSpPr/>
          <p:nvPr/>
        </p:nvGrpSpPr>
        <p:grpSpPr>
          <a:xfrm rot="0">
            <a:off x="6778229" y="5430590"/>
            <a:ext cx="3544044" cy="442912"/>
            <a:chOff x="0" y="0"/>
            <a:chExt cx="4725392" cy="590550"/>
          </a:xfrm>
        </p:grpSpPr>
        <p:sp>
          <p:nvSpPr>
            <p:cNvPr name="Freeform 28" id="2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9" id="2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Flexible</a:t>
              </a:r>
            </a:p>
          </p:txBody>
        </p:sp>
      </p:grpSp>
      <p:grpSp>
        <p:nvGrpSpPr>
          <p:cNvPr name="Group 30" id="30"/>
          <p:cNvGrpSpPr/>
          <p:nvPr/>
        </p:nvGrpSpPr>
        <p:grpSpPr>
          <a:xfrm rot="0">
            <a:off x="6778229" y="6043612"/>
            <a:ext cx="3659684" cy="907256"/>
            <a:chOff x="0" y="0"/>
            <a:chExt cx="4879578" cy="1209675"/>
          </a:xfrm>
        </p:grpSpPr>
        <p:sp>
          <p:nvSpPr>
            <p:cNvPr name="Freeform 31" id="31"/>
            <p:cNvSpPr/>
            <p:nvPr/>
          </p:nvSpPr>
          <p:spPr>
            <a:xfrm flipH="false" flipV="false" rot="0">
              <a:off x="0" y="0"/>
              <a:ext cx="4879579" cy="1209675"/>
            </a:xfrm>
            <a:custGeom>
              <a:avLst/>
              <a:gdLst/>
              <a:ahLst/>
              <a:cxnLst/>
              <a:rect r="r" b="b" t="t" l="l"/>
              <a:pathLst>
                <a:path h="1209675" w="4879579">
                  <a:moveTo>
                    <a:pt x="0" y="0"/>
                  </a:moveTo>
                  <a:lnTo>
                    <a:pt x="4879579" y="0"/>
                  </a:lnTo>
                  <a:lnTo>
                    <a:pt x="4879579" y="1209675"/>
                  </a:lnTo>
                  <a:lnTo>
                    <a:pt x="0" y="1209675"/>
                  </a:lnTo>
                  <a:close/>
                </a:path>
              </a:pathLst>
            </a:custGeom>
            <a:solidFill>
              <a:srgbClr val="000000">
                <a:alpha val="0"/>
              </a:srgbClr>
            </a:solidFill>
          </p:spPr>
        </p:sp>
        <p:sp>
          <p:nvSpPr>
            <p:cNvPr name="TextBox 32" id="32"/>
            <p:cNvSpPr txBox="true"/>
            <p:nvPr/>
          </p:nvSpPr>
          <p:spPr>
            <a:xfrm>
              <a:off x="0" y="-85725"/>
              <a:ext cx="4879578" cy="1295400"/>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Choose components as needed</a:t>
              </a:r>
            </a:p>
          </p:txBody>
        </p:sp>
      </p:grpSp>
      <p:grpSp>
        <p:nvGrpSpPr>
          <p:cNvPr name="Group 33" id="33"/>
          <p:cNvGrpSpPr/>
          <p:nvPr/>
        </p:nvGrpSpPr>
        <p:grpSpPr>
          <a:xfrm rot="0">
            <a:off x="987475" y="7548562"/>
            <a:ext cx="647402" cy="647403"/>
            <a:chOff x="0" y="0"/>
            <a:chExt cx="863203" cy="863203"/>
          </a:xfrm>
        </p:grpSpPr>
        <p:sp>
          <p:nvSpPr>
            <p:cNvPr name="Freeform 34" id="3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35" id="3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sp>
        <p:nvSpPr>
          <p:cNvPr name="Freeform 36" id="36" descr="preencoded.png"/>
          <p:cNvSpPr/>
          <p:nvPr/>
        </p:nvSpPr>
        <p:spPr>
          <a:xfrm flipH="false" flipV="false" rot="0">
            <a:off x="1098575" y="7606456"/>
            <a:ext cx="425202" cy="531614"/>
          </a:xfrm>
          <a:custGeom>
            <a:avLst/>
            <a:gdLst/>
            <a:ahLst/>
            <a:cxnLst/>
            <a:rect r="r" b="b" t="t" l="l"/>
            <a:pathLst>
              <a:path h="531614" w="425202">
                <a:moveTo>
                  <a:pt x="0" y="0"/>
                </a:moveTo>
                <a:lnTo>
                  <a:pt x="425203" y="0"/>
                </a:lnTo>
                <a:lnTo>
                  <a:pt x="425203" y="531614"/>
                </a:lnTo>
                <a:lnTo>
                  <a:pt x="0" y="531614"/>
                </a:lnTo>
                <a:lnTo>
                  <a:pt x="0" y="0"/>
                </a:lnTo>
                <a:close/>
              </a:path>
            </a:pathLst>
          </a:custGeom>
          <a:blipFill>
            <a:blip r:embed="rId9"/>
            <a:stretch>
              <a:fillRect l="-233" t="0" r="-233" b="0"/>
            </a:stretch>
          </a:blipFill>
        </p:spPr>
      </p:sp>
      <p:grpSp>
        <p:nvGrpSpPr>
          <p:cNvPr name="Group 37" id="37"/>
          <p:cNvGrpSpPr/>
          <p:nvPr/>
        </p:nvGrpSpPr>
        <p:grpSpPr>
          <a:xfrm rot="0">
            <a:off x="1913632" y="7553325"/>
            <a:ext cx="3544044" cy="442912"/>
            <a:chOff x="0" y="0"/>
            <a:chExt cx="4725392" cy="590550"/>
          </a:xfrm>
        </p:grpSpPr>
        <p:sp>
          <p:nvSpPr>
            <p:cNvPr name="Freeform 38" id="3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9" id="3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Suitable for APIs</a:t>
              </a:r>
            </a:p>
          </p:txBody>
        </p:sp>
      </p:grpSp>
      <p:grpSp>
        <p:nvGrpSpPr>
          <p:cNvPr name="Group 40" id="40"/>
          <p:cNvGrpSpPr/>
          <p:nvPr/>
        </p:nvGrpSpPr>
        <p:grpSpPr>
          <a:xfrm rot="0">
            <a:off x="1913632" y="8166347"/>
            <a:ext cx="8524131" cy="453629"/>
            <a:chOff x="0" y="0"/>
            <a:chExt cx="11365508" cy="604838"/>
          </a:xfrm>
        </p:grpSpPr>
        <p:sp>
          <p:nvSpPr>
            <p:cNvPr name="Freeform 41" id="41"/>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2" id="42"/>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Great for building RESTful services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118363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38100"/>
              <a:ext cx="12594035" cy="2400697"/>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Pyramid: The Goldilocks Framework</a:t>
              </a:r>
            </a:p>
          </p:txBody>
        </p:sp>
      </p:grpSp>
      <p:grpSp>
        <p:nvGrpSpPr>
          <p:cNvPr name="Group 9" id="9"/>
          <p:cNvGrpSpPr/>
          <p:nvPr/>
        </p:nvGrpSpPr>
        <p:grpSpPr>
          <a:xfrm rot="0">
            <a:off x="7850237" y="3380780"/>
            <a:ext cx="9445526" cy="1814512"/>
            <a:chOff x="0" y="0"/>
            <a:chExt cx="12594035" cy="2419350"/>
          </a:xfrm>
        </p:grpSpPr>
        <p:sp>
          <p:nvSpPr>
            <p:cNvPr name="Freeform 10" id="10"/>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1" id="11"/>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Pyramid strikes a balance between Django and Flask. It's flexible and configurable. It is suitable for a wide range of applications. Pyramid follows the principle "explicit is better than implicit". A well-known example of a Pyramid project is Yelp.</a:t>
              </a:r>
            </a:p>
          </p:txBody>
        </p:sp>
      </p:grpSp>
      <p:grpSp>
        <p:nvGrpSpPr>
          <p:cNvPr name="Group 12" id="12"/>
          <p:cNvGrpSpPr/>
          <p:nvPr/>
        </p:nvGrpSpPr>
        <p:grpSpPr>
          <a:xfrm rot="0">
            <a:off x="7845475" y="5509469"/>
            <a:ext cx="4590604" cy="1662261"/>
            <a:chOff x="0" y="0"/>
            <a:chExt cx="6120805" cy="2216348"/>
          </a:xfrm>
        </p:grpSpPr>
        <p:sp>
          <p:nvSpPr>
            <p:cNvPr name="Freeform 13" id="13"/>
            <p:cNvSpPr/>
            <p:nvPr/>
          </p:nvSpPr>
          <p:spPr>
            <a:xfrm flipH="false" flipV="false" rot="0">
              <a:off x="6350" y="6350"/>
              <a:ext cx="6108192" cy="2203577"/>
            </a:xfrm>
            <a:custGeom>
              <a:avLst/>
              <a:gdLst/>
              <a:ahLst/>
              <a:cxnLst/>
              <a:rect r="r" b="b" t="t" l="l"/>
              <a:pathLst>
                <a:path h="2203577" w="6108192">
                  <a:moveTo>
                    <a:pt x="0" y="158750"/>
                  </a:moveTo>
                  <a:cubicBezTo>
                    <a:pt x="0" y="71120"/>
                    <a:pt x="71374" y="0"/>
                    <a:pt x="159385" y="0"/>
                  </a:cubicBezTo>
                  <a:lnTo>
                    <a:pt x="5948807" y="0"/>
                  </a:lnTo>
                  <a:cubicBezTo>
                    <a:pt x="6036818" y="0"/>
                    <a:pt x="6108192" y="71120"/>
                    <a:pt x="6108192" y="158750"/>
                  </a:cubicBezTo>
                  <a:lnTo>
                    <a:pt x="6108192" y="2044827"/>
                  </a:lnTo>
                  <a:cubicBezTo>
                    <a:pt x="6108192" y="2132457"/>
                    <a:pt x="6036818" y="2203577"/>
                    <a:pt x="5948807" y="2203577"/>
                  </a:cubicBezTo>
                  <a:lnTo>
                    <a:pt x="159385" y="2203577"/>
                  </a:lnTo>
                  <a:cubicBezTo>
                    <a:pt x="71374" y="2203577"/>
                    <a:pt x="0" y="2132457"/>
                    <a:pt x="0" y="2044827"/>
                  </a:cubicBezTo>
                  <a:close/>
                </a:path>
              </a:pathLst>
            </a:custGeom>
            <a:solidFill>
              <a:srgbClr val="31136C"/>
            </a:solidFill>
          </p:spPr>
        </p:sp>
        <p:sp>
          <p:nvSpPr>
            <p:cNvPr name="Freeform 14" id="14"/>
            <p:cNvSpPr/>
            <p:nvPr/>
          </p:nvSpPr>
          <p:spPr>
            <a:xfrm flipH="false" flipV="false" rot="0">
              <a:off x="0" y="0"/>
              <a:ext cx="6120892" cy="2216277"/>
            </a:xfrm>
            <a:custGeom>
              <a:avLst/>
              <a:gdLst/>
              <a:ahLst/>
              <a:cxnLst/>
              <a:rect r="r" b="b" t="t" l="l"/>
              <a:pathLst>
                <a:path h="2216277" w="6120892">
                  <a:moveTo>
                    <a:pt x="0" y="165100"/>
                  </a:moveTo>
                  <a:cubicBezTo>
                    <a:pt x="0" y="73914"/>
                    <a:pt x="74168" y="0"/>
                    <a:pt x="165735" y="0"/>
                  </a:cubicBezTo>
                  <a:lnTo>
                    <a:pt x="5955157" y="0"/>
                  </a:lnTo>
                  <a:lnTo>
                    <a:pt x="5955157" y="6350"/>
                  </a:lnTo>
                  <a:lnTo>
                    <a:pt x="5955157" y="0"/>
                  </a:lnTo>
                  <a:cubicBezTo>
                    <a:pt x="6046597" y="0"/>
                    <a:pt x="6120892" y="73914"/>
                    <a:pt x="6120892" y="165100"/>
                  </a:cubicBezTo>
                  <a:lnTo>
                    <a:pt x="6114542" y="165100"/>
                  </a:lnTo>
                  <a:lnTo>
                    <a:pt x="6120892" y="165100"/>
                  </a:lnTo>
                  <a:lnTo>
                    <a:pt x="6120892" y="2051177"/>
                  </a:lnTo>
                  <a:lnTo>
                    <a:pt x="6114542" y="2051177"/>
                  </a:lnTo>
                  <a:lnTo>
                    <a:pt x="6120892" y="2051177"/>
                  </a:lnTo>
                  <a:cubicBezTo>
                    <a:pt x="6120892" y="2142363"/>
                    <a:pt x="6046724" y="2216277"/>
                    <a:pt x="5955157" y="2216277"/>
                  </a:cubicBezTo>
                  <a:lnTo>
                    <a:pt x="5955157" y="2209927"/>
                  </a:lnTo>
                  <a:lnTo>
                    <a:pt x="5955157" y="2216277"/>
                  </a:lnTo>
                  <a:lnTo>
                    <a:pt x="165735" y="2216277"/>
                  </a:lnTo>
                  <a:lnTo>
                    <a:pt x="165735" y="2209927"/>
                  </a:lnTo>
                  <a:lnTo>
                    <a:pt x="165735"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153" y="2203577"/>
                    <a:pt x="165735" y="2203577"/>
                  </a:cubicBezTo>
                  <a:lnTo>
                    <a:pt x="5955157" y="2203577"/>
                  </a:lnTo>
                  <a:cubicBezTo>
                    <a:pt x="6039739" y="2203577"/>
                    <a:pt x="6108192" y="2135251"/>
                    <a:pt x="6108192" y="2051177"/>
                  </a:cubicBezTo>
                  <a:lnTo>
                    <a:pt x="6108192" y="165100"/>
                  </a:lnTo>
                  <a:cubicBezTo>
                    <a:pt x="6108192" y="80899"/>
                    <a:pt x="6039739" y="12700"/>
                    <a:pt x="5955157" y="12700"/>
                  </a:cubicBezTo>
                  <a:lnTo>
                    <a:pt x="165735" y="12700"/>
                  </a:lnTo>
                  <a:lnTo>
                    <a:pt x="165735" y="6350"/>
                  </a:lnTo>
                  <a:lnTo>
                    <a:pt x="165735" y="12700"/>
                  </a:lnTo>
                  <a:cubicBezTo>
                    <a:pt x="81153" y="12700"/>
                    <a:pt x="12700" y="81026"/>
                    <a:pt x="12700" y="165100"/>
                  </a:cubicBezTo>
                  <a:close/>
                </a:path>
              </a:pathLst>
            </a:custGeom>
            <a:solidFill>
              <a:srgbClr val="4A2C85"/>
            </a:solidFill>
          </p:spPr>
        </p:sp>
      </p:grpSp>
      <p:grpSp>
        <p:nvGrpSpPr>
          <p:cNvPr name="Group 15" id="15"/>
          <p:cNvGrpSpPr/>
          <p:nvPr/>
        </p:nvGrpSpPr>
        <p:grpSpPr>
          <a:xfrm rot="0">
            <a:off x="8143280" y="5807274"/>
            <a:ext cx="3544044" cy="442912"/>
            <a:chOff x="0" y="0"/>
            <a:chExt cx="4725392" cy="590550"/>
          </a:xfrm>
        </p:grpSpPr>
        <p:sp>
          <p:nvSpPr>
            <p:cNvPr name="Freeform 16" id="1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7" id="17"/>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Flexible</a:t>
              </a:r>
            </a:p>
          </p:txBody>
        </p:sp>
      </p:grpSp>
      <p:grpSp>
        <p:nvGrpSpPr>
          <p:cNvPr name="Group 18" id="18"/>
          <p:cNvGrpSpPr/>
          <p:nvPr/>
        </p:nvGrpSpPr>
        <p:grpSpPr>
          <a:xfrm rot="0">
            <a:off x="8143280" y="6420296"/>
            <a:ext cx="3994994" cy="453629"/>
            <a:chOff x="0" y="0"/>
            <a:chExt cx="5326658" cy="604838"/>
          </a:xfrm>
        </p:grpSpPr>
        <p:sp>
          <p:nvSpPr>
            <p:cNvPr name="Freeform 19" id="19"/>
            <p:cNvSpPr/>
            <p:nvPr/>
          </p:nvSpPr>
          <p:spPr>
            <a:xfrm flipH="false" flipV="false" rot="0">
              <a:off x="0" y="0"/>
              <a:ext cx="5326658" cy="604838"/>
            </a:xfrm>
            <a:custGeom>
              <a:avLst/>
              <a:gdLst/>
              <a:ahLst/>
              <a:cxnLst/>
              <a:rect r="r" b="b" t="t" l="l"/>
              <a:pathLst>
                <a:path h="604838" w="5326658">
                  <a:moveTo>
                    <a:pt x="0" y="0"/>
                  </a:moveTo>
                  <a:lnTo>
                    <a:pt x="5326658" y="0"/>
                  </a:lnTo>
                  <a:lnTo>
                    <a:pt x="5326658" y="604838"/>
                  </a:lnTo>
                  <a:lnTo>
                    <a:pt x="0" y="604838"/>
                  </a:lnTo>
                  <a:close/>
                </a:path>
              </a:pathLst>
            </a:custGeom>
            <a:solidFill>
              <a:srgbClr val="000000">
                <a:alpha val="0"/>
              </a:srgbClr>
            </a:solidFill>
          </p:spPr>
        </p:sp>
        <p:sp>
          <p:nvSpPr>
            <p:cNvPr name="TextBox 20" id="20"/>
            <p:cNvSpPr txBox="true"/>
            <p:nvPr/>
          </p:nvSpPr>
          <p:spPr>
            <a:xfrm>
              <a:off x="0" y="-85725"/>
              <a:ext cx="532665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Configurable and adaptable</a:t>
              </a:r>
            </a:p>
          </p:txBody>
        </p:sp>
      </p:grpSp>
      <p:grpSp>
        <p:nvGrpSpPr>
          <p:cNvPr name="Group 21" id="21"/>
          <p:cNvGrpSpPr/>
          <p:nvPr/>
        </p:nvGrpSpPr>
        <p:grpSpPr>
          <a:xfrm rot="0">
            <a:off x="12710071" y="5509469"/>
            <a:ext cx="4590604" cy="1662261"/>
            <a:chOff x="0" y="0"/>
            <a:chExt cx="6120805" cy="2216348"/>
          </a:xfrm>
        </p:grpSpPr>
        <p:sp>
          <p:nvSpPr>
            <p:cNvPr name="Freeform 22" id="22"/>
            <p:cNvSpPr/>
            <p:nvPr/>
          </p:nvSpPr>
          <p:spPr>
            <a:xfrm flipH="false" flipV="false" rot="0">
              <a:off x="6350" y="6350"/>
              <a:ext cx="6108192" cy="2203577"/>
            </a:xfrm>
            <a:custGeom>
              <a:avLst/>
              <a:gdLst/>
              <a:ahLst/>
              <a:cxnLst/>
              <a:rect r="r" b="b" t="t" l="l"/>
              <a:pathLst>
                <a:path h="2203577" w="6108192">
                  <a:moveTo>
                    <a:pt x="0" y="158750"/>
                  </a:moveTo>
                  <a:cubicBezTo>
                    <a:pt x="0" y="71120"/>
                    <a:pt x="71374" y="0"/>
                    <a:pt x="159385" y="0"/>
                  </a:cubicBezTo>
                  <a:lnTo>
                    <a:pt x="5948807" y="0"/>
                  </a:lnTo>
                  <a:cubicBezTo>
                    <a:pt x="6036818" y="0"/>
                    <a:pt x="6108192" y="71120"/>
                    <a:pt x="6108192" y="158750"/>
                  </a:cubicBezTo>
                  <a:lnTo>
                    <a:pt x="6108192" y="2044827"/>
                  </a:lnTo>
                  <a:cubicBezTo>
                    <a:pt x="6108192" y="2132457"/>
                    <a:pt x="6036818" y="2203577"/>
                    <a:pt x="5948807" y="2203577"/>
                  </a:cubicBezTo>
                  <a:lnTo>
                    <a:pt x="159385" y="2203577"/>
                  </a:lnTo>
                  <a:cubicBezTo>
                    <a:pt x="71374" y="2203577"/>
                    <a:pt x="0" y="2132457"/>
                    <a:pt x="0" y="2044827"/>
                  </a:cubicBezTo>
                  <a:close/>
                </a:path>
              </a:pathLst>
            </a:custGeom>
            <a:solidFill>
              <a:srgbClr val="31136C"/>
            </a:solidFill>
          </p:spPr>
        </p:sp>
        <p:sp>
          <p:nvSpPr>
            <p:cNvPr name="Freeform 23" id="23"/>
            <p:cNvSpPr/>
            <p:nvPr/>
          </p:nvSpPr>
          <p:spPr>
            <a:xfrm flipH="false" flipV="false" rot="0">
              <a:off x="0" y="0"/>
              <a:ext cx="6120892" cy="2216277"/>
            </a:xfrm>
            <a:custGeom>
              <a:avLst/>
              <a:gdLst/>
              <a:ahLst/>
              <a:cxnLst/>
              <a:rect r="r" b="b" t="t" l="l"/>
              <a:pathLst>
                <a:path h="2216277" w="6120892">
                  <a:moveTo>
                    <a:pt x="0" y="165100"/>
                  </a:moveTo>
                  <a:cubicBezTo>
                    <a:pt x="0" y="73914"/>
                    <a:pt x="74168" y="0"/>
                    <a:pt x="165735" y="0"/>
                  </a:cubicBezTo>
                  <a:lnTo>
                    <a:pt x="5955157" y="0"/>
                  </a:lnTo>
                  <a:lnTo>
                    <a:pt x="5955157" y="6350"/>
                  </a:lnTo>
                  <a:lnTo>
                    <a:pt x="5955157" y="0"/>
                  </a:lnTo>
                  <a:cubicBezTo>
                    <a:pt x="6046597" y="0"/>
                    <a:pt x="6120892" y="73914"/>
                    <a:pt x="6120892" y="165100"/>
                  </a:cubicBezTo>
                  <a:lnTo>
                    <a:pt x="6114542" y="165100"/>
                  </a:lnTo>
                  <a:lnTo>
                    <a:pt x="6120892" y="165100"/>
                  </a:lnTo>
                  <a:lnTo>
                    <a:pt x="6120892" y="2051177"/>
                  </a:lnTo>
                  <a:lnTo>
                    <a:pt x="6114542" y="2051177"/>
                  </a:lnTo>
                  <a:lnTo>
                    <a:pt x="6120892" y="2051177"/>
                  </a:lnTo>
                  <a:cubicBezTo>
                    <a:pt x="6120892" y="2142363"/>
                    <a:pt x="6046724" y="2216277"/>
                    <a:pt x="5955157" y="2216277"/>
                  </a:cubicBezTo>
                  <a:lnTo>
                    <a:pt x="5955157" y="2209927"/>
                  </a:lnTo>
                  <a:lnTo>
                    <a:pt x="5955157" y="2216277"/>
                  </a:lnTo>
                  <a:lnTo>
                    <a:pt x="165735" y="2216277"/>
                  </a:lnTo>
                  <a:lnTo>
                    <a:pt x="165735" y="2209927"/>
                  </a:lnTo>
                  <a:lnTo>
                    <a:pt x="165735"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153" y="2203577"/>
                    <a:pt x="165735" y="2203577"/>
                  </a:cubicBezTo>
                  <a:lnTo>
                    <a:pt x="5955157" y="2203577"/>
                  </a:lnTo>
                  <a:cubicBezTo>
                    <a:pt x="6039739" y="2203577"/>
                    <a:pt x="6108192" y="2135251"/>
                    <a:pt x="6108192" y="2051177"/>
                  </a:cubicBezTo>
                  <a:lnTo>
                    <a:pt x="6108192" y="165100"/>
                  </a:lnTo>
                  <a:cubicBezTo>
                    <a:pt x="6108192" y="80899"/>
                    <a:pt x="6039739" y="12700"/>
                    <a:pt x="5955157" y="12700"/>
                  </a:cubicBezTo>
                  <a:lnTo>
                    <a:pt x="165735" y="12700"/>
                  </a:lnTo>
                  <a:lnTo>
                    <a:pt x="165735" y="6350"/>
                  </a:lnTo>
                  <a:lnTo>
                    <a:pt x="165735" y="12700"/>
                  </a:lnTo>
                  <a:cubicBezTo>
                    <a:pt x="81153" y="12700"/>
                    <a:pt x="12700" y="81026"/>
                    <a:pt x="12700" y="165100"/>
                  </a:cubicBezTo>
                  <a:close/>
                </a:path>
              </a:pathLst>
            </a:custGeom>
            <a:solidFill>
              <a:srgbClr val="4A2C85"/>
            </a:solidFill>
          </p:spPr>
        </p:sp>
      </p:grpSp>
      <p:grpSp>
        <p:nvGrpSpPr>
          <p:cNvPr name="Group 24" id="24"/>
          <p:cNvGrpSpPr/>
          <p:nvPr/>
        </p:nvGrpSpPr>
        <p:grpSpPr>
          <a:xfrm rot="0">
            <a:off x="13007876" y="5807274"/>
            <a:ext cx="3544044" cy="442912"/>
            <a:chOff x="0" y="0"/>
            <a:chExt cx="4725392" cy="590550"/>
          </a:xfrm>
        </p:grpSpPr>
        <p:sp>
          <p:nvSpPr>
            <p:cNvPr name="Freeform 25" id="2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6" id="26"/>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Scalable</a:t>
              </a:r>
            </a:p>
          </p:txBody>
        </p:sp>
      </p:grpSp>
      <p:grpSp>
        <p:nvGrpSpPr>
          <p:cNvPr name="Group 27" id="27"/>
          <p:cNvGrpSpPr/>
          <p:nvPr/>
        </p:nvGrpSpPr>
        <p:grpSpPr>
          <a:xfrm rot="0">
            <a:off x="13007876" y="6420296"/>
            <a:ext cx="3994994" cy="453629"/>
            <a:chOff x="0" y="0"/>
            <a:chExt cx="5326658" cy="604838"/>
          </a:xfrm>
        </p:grpSpPr>
        <p:sp>
          <p:nvSpPr>
            <p:cNvPr name="Freeform 28" id="28"/>
            <p:cNvSpPr/>
            <p:nvPr/>
          </p:nvSpPr>
          <p:spPr>
            <a:xfrm flipH="false" flipV="false" rot="0">
              <a:off x="0" y="0"/>
              <a:ext cx="5326658" cy="604838"/>
            </a:xfrm>
            <a:custGeom>
              <a:avLst/>
              <a:gdLst/>
              <a:ahLst/>
              <a:cxnLst/>
              <a:rect r="r" b="b" t="t" l="l"/>
              <a:pathLst>
                <a:path h="604838" w="5326658">
                  <a:moveTo>
                    <a:pt x="0" y="0"/>
                  </a:moveTo>
                  <a:lnTo>
                    <a:pt x="5326658" y="0"/>
                  </a:lnTo>
                  <a:lnTo>
                    <a:pt x="5326658" y="604838"/>
                  </a:lnTo>
                  <a:lnTo>
                    <a:pt x="0" y="604838"/>
                  </a:lnTo>
                  <a:close/>
                </a:path>
              </a:pathLst>
            </a:custGeom>
            <a:solidFill>
              <a:srgbClr val="000000">
                <a:alpha val="0"/>
              </a:srgbClr>
            </a:solidFill>
          </p:spPr>
        </p:sp>
        <p:sp>
          <p:nvSpPr>
            <p:cNvPr name="TextBox 29" id="29"/>
            <p:cNvSpPr txBox="true"/>
            <p:nvPr/>
          </p:nvSpPr>
          <p:spPr>
            <a:xfrm>
              <a:off x="0" y="-85725"/>
              <a:ext cx="532665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From small to large applications</a:t>
              </a:r>
            </a:p>
          </p:txBody>
        </p:sp>
      </p:grpSp>
      <p:grpSp>
        <p:nvGrpSpPr>
          <p:cNvPr name="Group 30" id="30"/>
          <p:cNvGrpSpPr/>
          <p:nvPr/>
        </p:nvGrpSpPr>
        <p:grpSpPr>
          <a:xfrm rot="0">
            <a:off x="7845475" y="7445722"/>
            <a:ext cx="9455051" cy="1662261"/>
            <a:chOff x="0" y="0"/>
            <a:chExt cx="12606735" cy="2216348"/>
          </a:xfrm>
        </p:grpSpPr>
        <p:sp>
          <p:nvSpPr>
            <p:cNvPr name="Freeform 31" id="31"/>
            <p:cNvSpPr/>
            <p:nvPr/>
          </p:nvSpPr>
          <p:spPr>
            <a:xfrm flipH="false" flipV="false" rot="0">
              <a:off x="6350" y="6350"/>
              <a:ext cx="12594082" cy="2203577"/>
            </a:xfrm>
            <a:custGeom>
              <a:avLst/>
              <a:gdLst/>
              <a:ahLst/>
              <a:cxnLst/>
              <a:rect r="r" b="b" t="t" l="l"/>
              <a:pathLst>
                <a:path h="2203577" w="12594082">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31136C"/>
            </a:solidFill>
          </p:spPr>
        </p:sp>
        <p:sp>
          <p:nvSpPr>
            <p:cNvPr name="Freeform 32" id="32"/>
            <p:cNvSpPr/>
            <p:nvPr/>
          </p:nvSpPr>
          <p:spPr>
            <a:xfrm flipH="false" flipV="false" rot="0">
              <a:off x="0" y="0"/>
              <a:ext cx="12606782" cy="2216277"/>
            </a:xfrm>
            <a:custGeom>
              <a:avLst/>
              <a:gdLst/>
              <a:ahLst/>
              <a:cxnLst/>
              <a:rect r="r" b="b" t="t" l="l"/>
              <a:pathLst>
                <a:path h="2216277" w="12606782">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4A2C85"/>
            </a:solidFill>
          </p:spPr>
        </p:sp>
      </p:grpSp>
      <p:grpSp>
        <p:nvGrpSpPr>
          <p:cNvPr name="Group 33" id="33"/>
          <p:cNvGrpSpPr/>
          <p:nvPr/>
        </p:nvGrpSpPr>
        <p:grpSpPr>
          <a:xfrm rot="0">
            <a:off x="8143280" y="7743527"/>
            <a:ext cx="3544044" cy="442912"/>
            <a:chOff x="0" y="0"/>
            <a:chExt cx="4725392" cy="590550"/>
          </a:xfrm>
        </p:grpSpPr>
        <p:sp>
          <p:nvSpPr>
            <p:cNvPr name="Freeform 34" id="3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5" id="3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Explicit</a:t>
              </a:r>
            </a:p>
          </p:txBody>
        </p:sp>
      </p:grpSp>
      <p:grpSp>
        <p:nvGrpSpPr>
          <p:cNvPr name="Group 36" id="36"/>
          <p:cNvGrpSpPr/>
          <p:nvPr/>
        </p:nvGrpSpPr>
        <p:grpSpPr>
          <a:xfrm rot="0">
            <a:off x="8143280" y="8356550"/>
            <a:ext cx="8859441" cy="453629"/>
            <a:chOff x="0" y="0"/>
            <a:chExt cx="11812588" cy="604838"/>
          </a:xfrm>
        </p:grpSpPr>
        <p:sp>
          <p:nvSpPr>
            <p:cNvPr name="Freeform 37" id="37"/>
            <p:cNvSpPr/>
            <p:nvPr/>
          </p:nvSpPr>
          <p:spPr>
            <a:xfrm flipH="false" flipV="false" rot="0">
              <a:off x="0" y="0"/>
              <a:ext cx="11812588" cy="604838"/>
            </a:xfrm>
            <a:custGeom>
              <a:avLst/>
              <a:gdLst/>
              <a:ahLst/>
              <a:cxnLst/>
              <a:rect r="r" b="b" t="t" l="l"/>
              <a:pathLst>
                <a:path h="604838" w="11812588">
                  <a:moveTo>
                    <a:pt x="0" y="0"/>
                  </a:moveTo>
                  <a:lnTo>
                    <a:pt x="11812588" y="0"/>
                  </a:lnTo>
                  <a:lnTo>
                    <a:pt x="11812588" y="604838"/>
                  </a:lnTo>
                  <a:lnTo>
                    <a:pt x="0" y="604838"/>
                  </a:lnTo>
                  <a:close/>
                </a:path>
              </a:pathLst>
            </a:custGeom>
            <a:solidFill>
              <a:srgbClr val="000000">
                <a:alpha val="0"/>
              </a:srgbClr>
            </a:solidFill>
          </p:spPr>
        </p:sp>
        <p:sp>
          <p:nvSpPr>
            <p:cNvPr name="TextBox 38" id="38"/>
            <p:cNvSpPr txBox="true"/>
            <p:nvPr/>
          </p:nvSpPr>
          <p:spPr>
            <a:xfrm>
              <a:off x="0" y="-85725"/>
              <a:ext cx="11812588" cy="690563"/>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Clear and maintainable code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1179760"/>
            <a:ext cx="9445526" cy="1771947"/>
            <a:chOff x="0" y="0"/>
            <a:chExt cx="12594035" cy="2362597"/>
          </a:xfrm>
        </p:grpSpPr>
        <p:sp>
          <p:nvSpPr>
            <p:cNvPr name="Freeform 8" id="8"/>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9" id="9"/>
            <p:cNvSpPr txBox="true"/>
            <p:nvPr/>
          </p:nvSpPr>
          <p:spPr>
            <a:xfrm>
              <a:off x="0" y="-38100"/>
              <a:ext cx="12594035" cy="2400697"/>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TurboGears: Full Stack MVC Framework</a:t>
              </a:r>
            </a:p>
          </p:txBody>
        </p:sp>
      </p:grpSp>
      <p:grpSp>
        <p:nvGrpSpPr>
          <p:cNvPr name="Group 10" id="10"/>
          <p:cNvGrpSpPr/>
          <p:nvPr/>
        </p:nvGrpSpPr>
        <p:grpSpPr>
          <a:xfrm rot="0">
            <a:off x="992238" y="3376910"/>
            <a:ext cx="9445526" cy="1814512"/>
            <a:chOff x="0" y="0"/>
            <a:chExt cx="12594035" cy="2419350"/>
          </a:xfrm>
        </p:grpSpPr>
        <p:sp>
          <p:nvSpPr>
            <p:cNvPr name="Freeform 11" id="11"/>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2" id="12"/>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TurboGears combines best-of-breed components. It is a full-stack framework emphasizing rapid development. It uses SQLAlchemy, Genshi, and Repoze. The MVC architecture promotes organized code. It's suited for data-driven applications with complex requirements.</a:t>
              </a:r>
            </a:p>
          </p:txBody>
        </p:sp>
      </p:grpSp>
      <p:grpSp>
        <p:nvGrpSpPr>
          <p:cNvPr name="Group 13" id="13"/>
          <p:cNvGrpSpPr/>
          <p:nvPr/>
        </p:nvGrpSpPr>
        <p:grpSpPr>
          <a:xfrm rot="0">
            <a:off x="1311176" y="5510361"/>
            <a:ext cx="38100" cy="3596879"/>
            <a:chOff x="0" y="0"/>
            <a:chExt cx="50800" cy="4795838"/>
          </a:xfrm>
        </p:grpSpPr>
        <p:sp>
          <p:nvSpPr>
            <p:cNvPr name="Freeform 14" id="14"/>
            <p:cNvSpPr/>
            <p:nvPr/>
          </p:nvSpPr>
          <p:spPr>
            <a:xfrm flipH="false" flipV="false" rot="0">
              <a:off x="0" y="0"/>
              <a:ext cx="50800" cy="4795901"/>
            </a:xfrm>
            <a:custGeom>
              <a:avLst/>
              <a:gdLst/>
              <a:ahLst/>
              <a:cxnLst/>
              <a:rect r="r" b="b" t="t" l="l"/>
              <a:pathLst>
                <a:path h="4795901" w="50800">
                  <a:moveTo>
                    <a:pt x="0" y="25400"/>
                  </a:moveTo>
                  <a:cubicBezTo>
                    <a:pt x="0" y="11430"/>
                    <a:pt x="11430" y="0"/>
                    <a:pt x="25400" y="0"/>
                  </a:cubicBezTo>
                  <a:cubicBezTo>
                    <a:pt x="39370" y="0"/>
                    <a:pt x="50800" y="11430"/>
                    <a:pt x="50800" y="25400"/>
                  </a:cubicBezTo>
                  <a:lnTo>
                    <a:pt x="50800" y="4770501"/>
                  </a:lnTo>
                  <a:cubicBezTo>
                    <a:pt x="50800" y="4784471"/>
                    <a:pt x="39370" y="4795901"/>
                    <a:pt x="25400" y="4795901"/>
                  </a:cubicBezTo>
                  <a:cubicBezTo>
                    <a:pt x="11430" y="4795901"/>
                    <a:pt x="0" y="4784471"/>
                    <a:pt x="0" y="4770501"/>
                  </a:cubicBezTo>
                  <a:close/>
                </a:path>
              </a:pathLst>
            </a:custGeom>
            <a:solidFill>
              <a:srgbClr val="4A2C85"/>
            </a:solidFill>
          </p:spPr>
        </p:sp>
      </p:grpSp>
      <p:grpSp>
        <p:nvGrpSpPr>
          <p:cNvPr name="Group 15" id="15"/>
          <p:cNvGrpSpPr/>
          <p:nvPr/>
        </p:nvGrpSpPr>
        <p:grpSpPr>
          <a:xfrm rot="0">
            <a:off x="1592015" y="6129189"/>
            <a:ext cx="850553" cy="38100"/>
            <a:chOff x="0" y="0"/>
            <a:chExt cx="1134070" cy="50800"/>
          </a:xfrm>
        </p:grpSpPr>
        <p:sp>
          <p:nvSpPr>
            <p:cNvPr name="Freeform 16" id="16"/>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4A2C85"/>
            </a:solidFill>
          </p:spPr>
        </p:sp>
      </p:grpSp>
      <p:grpSp>
        <p:nvGrpSpPr>
          <p:cNvPr name="Group 17" id="17"/>
          <p:cNvGrpSpPr/>
          <p:nvPr/>
        </p:nvGrpSpPr>
        <p:grpSpPr>
          <a:xfrm rot="0">
            <a:off x="987475" y="5824537"/>
            <a:ext cx="647402" cy="647403"/>
            <a:chOff x="0" y="0"/>
            <a:chExt cx="863203" cy="863203"/>
          </a:xfrm>
        </p:grpSpPr>
        <p:sp>
          <p:nvSpPr>
            <p:cNvPr name="Freeform 18" id="1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19" id="1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grpSp>
        <p:nvGrpSpPr>
          <p:cNvPr name="Group 20" id="20"/>
          <p:cNvGrpSpPr/>
          <p:nvPr/>
        </p:nvGrpSpPr>
        <p:grpSpPr>
          <a:xfrm rot="0">
            <a:off x="1098575" y="5882431"/>
            <a:ext cx="425202" cy="531614"/>
            <a:chOff x="0" y="0"/>
            <a:chExt cx="566937" cy="708818"/>
          </a:xfrm>
        </p:grpSpPr>
        <p:sp>
          <p:nvSpPr>
            <p:cNvPr name="Freeform 21" id="21"/>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22" id="22"/>
            <p:cNvSpPr txBox="true"/>
            <p:nvPr/>
          </p:nvSpPr>
          <p:spPr>
            <a:xfrm>
              <a:off x="0" y="66675"/>
              <a:ext cx="566937" cy="642143"/>
            </a:xfrm>
            <a:prstGeom prst="rect">
              <a:avLst/>
            </a:prstGeom>
          </p:spPr>
          <p:txBody>
            <a:bodyPr anchor="t" rtlCol="false" tIns="0" lIns="0" bIns="0" rIns="0"/>
            <a:lstStyle/>
            <a:p>
              <a:pPr algn="ctr">
                <a:lnSpc>
                  <a:spcPts val="3312"/>
                </a:lnSpc>
              </a:pPr>
              <a:r>
                <a:rPr lang="en-US" sz="3312">
                  <a:solidFill>
                    <a:srgbClr val="DCD7E5"/>
                  </a:solidFill>
                  <a:latin typeface="Montserrat"/>
                  <a:ea typeface="Montserrat"/>
                  <a:cs typeface="Montserrat"/>
                  <a:sym typeface="Montserrat"/>
                </a:rPr>
                <a:t>1</a:t>
              </a:r>
            </a:p>
          </p:txBody>
        </p:sp>
      </p:grpSp>
      <p:grpSp>
        <p:nvGrpSpPr>
          <p:cNvPr name="Group 23" id="23"/>
          <p:cNvGrpSpPr/>
          <p:nvPr/>
        </p:nvGrpSpPr>
        <p:grpSpPr>
          <a:xfrm rot="0">
            <a:off x="2728764" y="5793879"/>
            <a:ext cx="3544044" cy="442912"/>
            <a:chOff x="0" y="0"/>
            <a:chExt cx="4725392" cy="590550"/>
          </a:xfrm>
        </p:grpSpPr>
        <p:sp>
          <p:nvSpPr>
            <p:cNvPr name="Freeform 24" id="2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5" id="2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Model</a:t>
              </a:r>
            </a:p>
          </p:txBody>
        </p:sp>
      </p:grpSp>
      <p:grpSp>
        <p:nvGrpSpPr>
          <p:cNvPr name="Group 26" id="26"/>
          <p:cNvGrpSpPr/>
          <p:nvPr/>
        </p:nvGrpSpPr>
        <p:grpSpPr>
          <a:xfrm rot="0">
            <a:off x="1592015" y="7422654"/>
            <a:ext cx="850553" cy="38100"/>
            <a:chOff x="0" y="0"/>
            <a:chExt cx="1134070" cy="50800"/>
          </a:xfrm>
        </p:grpSpPr>
        <p:sp>
          <p:nvSpPr>
            <p:cNvPr name="Freeform 27" id="27"/>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4A2C85"/>
            </a:solidFill>
          </p:spPr>
        </p:sp>
      </p:grpSp>
      <p:grpSp>
        <p:nvGrpSpPr>
          <p:cNvPr name="Group 28" id="28"/>
          <p:cNvGrpSpPr/>
          <p:nvPr/>
        </p:nvGrpSpPr>
        <p:grpSpPr>
          <a:xfrm rot="0">
            <a:off x="987475" y="7118002"/>
            <a:ext cx="647402" cy="647402"/>
            <a:chOff x="0" y="0"/>
            <a:chExt cx="863203" cy="863203"/>
          </a:xfrm>
        </p:grpSpPr>
        <p:sp>
          <p:nvSpPr>
            <p:cNvPr name="Freeform 29" id="2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30" id="3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grpSp>
        <p:nvGrpSpPr>
          <p:cNvPr name="Group 31" id="31"/>
          <p:cNvGrpSpPr/>
          <p:nvPr/>
        </p:nvGrpSpPr>
        <p:grpSpPr>
          <a:xfrm rot="0">
            <a:off x="1098575" y="7175897"/>
            <a:ext cx="425202" cy="531614"/>
            <a:chOff x="0" y="0"/>
            <a:chExt cx="566937" cy="708818"/>
          </a:xfrm>
        </p:grpSpPr>
        <p:sp>
          <p:nvSpPr>
            <p:cNvPr name="Freeform 32" id="32"/>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33" id="33"/>
            <p:cNvSpPr txBox="true"/>
            <p:nvPr/>
          </p:nvSpPr>
          <p:spPr>
            <a:xfrm>
              <a:off x="0" y="66675"/>
              <a:ext cx="566937" cy="642143"/>
            </a:xfrm>
            <a:prstGeom prst="rect">
              <a:avLst/>
            </a:prstGeom>
          </p:spPr>
          <p:txBody>
            <a:bodyPr anchor="t" rtlCol="false" tIns="0" lIns="0" bIns="0" rIns="0"/>
            <a:lstStyle/>
            <a:p>
              <a:pPr algn="ctr">
                <a:lnSpc>
                  <a:spcPts val="3312"/>
                </a:lnSpc>
              </a:pPr>
              <a:r>
                <a:rPr lang="en-US" sz="3312">
                  <a:solidFill>
                    <a:srgbClr val="DCD7E5"/>
                  </a:solidFill>
                  <a:latin typeface="Montserrat"/>
                  <a:ea typeface="Montserrat"/>
                  <a:cs typeface="Montserrat"/>
                  <a:sym typeface="Montserrat"/>
                </a:rPr>
                <a:t>2</a:t>
              </a:r>
            </a:p>
          </p:txBody>
        </p:sp>
      </p:grpSp>
      <p:grpSp>
        <p:nvGrpSpPr>
          <p:cNvPr name="Group 34" id="34"/>
          <p:cNvGrpSpPr/>
          <p:nvPr/>
        </p:nvGrpSpPr>
        <p:grpSpPr>
          <a:xfrm rot="0">
            <a:off x="2728764" y="7087344"/>
            <a:ext cx="3544044" cy="442912"/>
            <a:chOff x="0" y="0"/>
            <a:chExt cx="4725392" cy="590550"/>
          </a:xfrm>
        </p:grpSpPr>
        <p:sp>
          <p:nvSpPr>
            <p:cNvPr name="Freeform 35" id="3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6" id="36"/>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View</a:t>
              </a:r>
            </a:p>
          </p:txBody>
        </p:sp>
      </p:grpSp>
      <p:grpSp>
        <p:nvGrpSpPr>
          <p:cNvPr name="Group 37" id="37"/>
          <p:cNvGrpSpPr/>
          <p:nvPr/>
        </p:nvGrpSpPr>
        <p:grpSpPr>
          <a:xfrm rot="0">
            <a:off x="1592015" y="8716119"/>
            <a:ext cx="850553" cy="38100"/>
            <a:chOff x="0" y="0"/>
            <a:chExt cx="1134070" cy="50800"/>
          </a:xfrm>
        </p:grpSpPr>
        <p:sp>
          <p:nvSpPr>
            <p:cNvPr name="Freeform 38" id="38"/>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4A2C85"/>
            </a:solidFill>
          </p:spPr>
        </p:sp>
      </p:grpSp>
      <p:grpSp>
        <p:nvGrpSpPr>
          <p:cNvPr name="Group 39" id="39"/>
          <p:cNvGrpSpPr/>
          <p:nvPr/>
        </p:nvGrpSpPr>
        <p:grpSpPr>
          <a:xfrm rot="0">
            <a:off x="987475" y="8411468"/>
            <a:ext cx="647402" cy="647403"/>
            <a:chOff x="0" y="0"/>
            <a:chExt cx="863203" cy="863203"/>
          </a:xfrm>
        </p:grpSpPr>
        <p:sp>
          <p:nvSpPr>
            <p:cNvPr name="Freeform 40" id="4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1136C"/>
            </a:solidFill>
          </p:spPr>
        </p:sp>
        <p:sp>
          <p:nvSpPr>
            <p:cNvPr name="Freeform 41" id="4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4A2C85"/>
            </a:solidFill>
          </p:spPr>
        </p:sp>
      </p:grpSp>
      <p:grpSp>
        <p:nvGrpSpPr>
          <p:cNvPr name="Group 42" id="42"/>
          <p:cNvGrpSpPr/>
          <p:nvPr/>
        </p:nvGrpSpPr>
        <p:grpSpPr>
          <a:xfrm rot="0">
            <a:off x="1098575" y="8469362"/>
            <a:ext cx="425202" cy="531614"/>
            <a:chOff x="0" y="0"/>
            <a:chExt cx="566937" cy="708818"/>
          </a:xfrm>
        </p:grpSpPr>
        <p:sp>
          <p:nvSpPr>
            <p:cNvPr name="Freeform 43" id="43"/>
            <p:cNvSpPr/>
            <p:nvPr/>
          </p:nvSpPr>
          <p:spPr>
            <a:xfrm flipH="false" flipV="false" rot="0">
              <a:off x="0" y="0"/>
              <a:ext cx="566937" cy="708818"/>
            </a:xfrm>
            <a:custGeom>
              <a:avLst/>
              <a:gdLst/>
              <a:ahLst/>
              <a:cxnLst/>
              <a:rect r="r" b="b" t="t" l="l"/>
              <a:pathLst>
                <a:path h="708818" w="566937">
                  <a:moveTo>
                    <a:pt x="0" y="0"/>
                  </a:moveTo>
                  <a:lnTo>
                    <a:pt x="566937" y="0"/>
                  </a:lnTo>
                  <a:lnTo>
                    <a:pt x="566937" y="708818"/>
                  </a:lnTo>
                  <a:lnTo>
                    <a:pt x="0" y="708818"/>
                  </a:lnTo>
                  <a:close/>
                </a:path>
              </a:pathLst>
            </a:custGeom>
            <a:solidFill>
              <a:srgbClr val="000000">
                <a:alpha val="0"/>
              </a:srgbClr>
            </a:solidFill>
          </p:spPr>
        </p:sp>
        <p:sp>
          <p:nvSpPr>
            <p:cNvPr name="TextBox 44" id="44"/>
            <p:cNvSpPr txBox="true"/>
            <p:nvPr/>
          </p:nvSpPr>
          <p:spPr>
            <a:xfrm>
              <a:off x="0" y="66675"/>
              <a:ext cx="566937" cy="642143"/>
            </a:xfrm>
            <a:prstGeom prst="rect">
              <a:avLst/>
            </a:prstGeom>
          </p:spPr>
          <p:txBody>
            <a:bodyPr anchor="t" rtlCol="false" tIns="0" lIns="0" bIns="0" rIns="0"/>
            <a:lstStyle/>
            <a:p>
              <a:pPr algn="ctr">
                <a:lnSpc>
                  <a:spcPts val="3312"/>
                </a:lnSpc>
              </a:pPr>
              <a:r>
                <a:rPr lang="en-US" sz="3312">
                  <a:solidFill>
                    <a:srgbClr val="DCD7E5"/>
                  </a:solidFill>
                  <a:latin typeface="Montserrat"/>
                  <a:ea typeface="Montserrat"/>
                  <a:cs typeface="Montserrat"/>
                  <a:sym typeface="Montserrat"/>
                </a:rPr>
                <a:t>3</a:t>
              </a:r>
            </a:p>
          </p:txBody>
        </p:sp>
      </p:grpSp>
      <p:grpSp>
        <p:nvGrpSpPr>
          <p:cNvPr name="Group 45" id="45"/>
          <p:cNvGrpSpPr/>
          <p:nvPr/>
        </p:nvGrpSpPr>
        <p:grpSpPr>
          <a:xfrm rot="0">
            <a:off x="2728764" y="8380810"/>
            <a:ext cx="3544044" cy="442912"/>
            <a:chOff x="0" y="0"/>
            <a:chExt cx="4725392" cy="590550"/>
          </a:xfrm>
        </p:grpSpPr>
        <p:sp>
          <p:nvSpPr>
            <p:cNvPr name="Freeform 46" id="4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7" id="47"/>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Controller</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044452"/>
            <a:ext cx="9445526" cy="2657921"/>
            <a:chOff x="0" y="0"/>
            <a:chExt cx="12594035" cy="3543895"/>
          </a:xfrm>
        </p:grpSpPr>
        <p:sp>
          <p:nvSpPr>
            <p:cNvPr name="Freeform 7" id="7"/>
            <p:cNvSpPr/>
            <p:nvPr/>
          </p:nvSpPr>
          <p:spPr>
            <a:xfrm flipH="false" flipV="false" rot="0">
              <a:off x="0" y="0"/>
              <a:ext cx="12594035" cy="3543895"/>
            </a:xfrm>
            <a:custGeom>
              <a:avLst/>
              <a:gdLst/>
              <a:ahLst/>
              <a:cxnLst/>
              <a:rect r="r" b="b" t="t" l="l"/>
              <a:pathLst>
                <a:path h="3543895" w="12594035">
                  <a:moveTo>
                    <a:pt x="0" y="0"/>
                  </a:moveTo>
                  <a:lnTo>
                    <a:pt x="12594035" y="0"/>
                  </a:lnTo>
                  <a:lnTo>
                    <a:pt x="12594035" y="3543895"/>
                  </a:lnTo>
                  <a:lnTo>
                    <a:pt x="0" y="3543895"/>
                  </a:lnTo>
                  <a:close/>
                </a:path>
              </a:pathLst>
            </a:custGeom>
            <a:solidFill>
              <a:srgbClr val="000000">
                <a:alpha val="0"/>
              </a:srgbClr>
            </a:solidFill>
          </p:spPr>
        </p:sp>
        <p:sp>
          <p:nvSpPr>
            <p:cNvPr name="TextBox 8" id="8"/>
            <p:cNvSpPr txBox="true"/>
            <p:nvPr/>
          </p:nvSpPr>
          <p:spPr>
            <a:xfrm>
              <a:off x="0" y="-38100"/>
              <a:ext cx="12594035" cy="3581995"/>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Asynchronous Frameworks: FastAPI and Tornado</a:t>
              </a:r>
            </a:p>
          </p:txBody>
        </p:sp>
      </p:grpSp>
      <p:grpSp>
        <p:nvGrpSpPr>
          <p:cNvPr name="Group 9" id="9"/>
          <p:cNvGrpSpPr/>
          <p:nvPr/>
        </p:nvGrpSpPr>
        <p:grpSpPr>
          <a:xfrm rot="0">
            <a:off x="7850237" y="5127575"/>
            <a:ext cx="9445526" cy="1360885"/>
            <a:chOff x="0" y="0"/>
            <a:chExt cx="12594035" cy="1814513"/>
          </a:xfrm>
        </p:grpSpPr>
        <p:sp>
          <p:nvSpPr>
            <p:cNvPr name="Freeform 10" id="10"/>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11" id="11"/>
            <p:cNvSpPr txBox="true"/>
            <p:nvPr/>
          </p:nvSpPr>
          <p:spPr>
            <a:xfrm>
              <a:off x="0" y="-85725"/>
              <a:ext cx="12594035"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Asynchronous frameworks handle many concurrent operations. They use a single thread. Tornado is ideal for long polling and WebSockets. FastAPI is a modern framework for building APIs. FastAPI is based on Python type hints.</a:t>
              </a:r>
            </a:p>
          </p:txBody>
        </p:sp>
      </p:grpSp>
      <p:sp>
        <p:nvSpPr>
          <p:cNvPr name="Freeform 12" id="12" descr="preencoded.png"/>
          <p:cNvSpPr/>
          <p:nvPr/>
        </p:nvSpPr>
        <p:spPr>
          <a:xfrm flipH="false" flipV="false" rot="0">
            <a:off x="7850237" y="6807399"/>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Id5"/>
            <a:stretch>
              <a:fillRect l="0" t="0" r="0" b="0"/>
            </a:stretch>
          </a:blipFill>
        </p:spPr>
      </p:sp>
      <p:grpSp>
        <p:nvGrpSpPr>
          <p:cNvPr name="Group 13" id="13"/>
          <p:cNvGrpSpPr/>
          <p:nvPr/>
        </p:nvGrpSpPr>
        <p:grpSpPr>
          <a:xfrm rot="0">
            <a:off x="7850237" y="7799635"/>
            <a:ext cx="3544044" cy="442912"/>
            <a:chOff x="0" y="0"/>
            <a:chExt cx="4725392" cy="590550"/>
          </a:xfrm>
        </p:grpSpPr>
        <p:sp>
          <p:nvSpPr>
            <p:cNvPr name="Freeform 14" id="14"/>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5" id="15"/>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Tornado</a:t>
              </a:r>
            </a:p>
          </p:txBody>
        </p:sp>
      </p:grpSp>
      <p:sp>
        <p:nvSpPr>
          <p:cNvPr name="Freeform 16" id="16" descr="preencoded.png"/>
          <p:cNvSpPr/>
          <p:nvPr/>
        </p:nvSpPr>
        <p:spPr>
          <a:xfrm flipH="false" flipV="false" rot="0">
            <a:off x="12785526" y="6807399"/>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grpSp>
        <p:nvGrpSpPr>
          <p:cNvPr name="Group 17" id="17"/>
          <p:cNvGrpSpPr/>
          <p:nvPr/>
        </p:nvGrpSpPr>
        <p:grpSpPr>
          <a:xfrm rot="0">
            <a:off x="12785526" y="7799635"/>
            <a:ext cx="3544044" cy="442912"/>
            <a:chOff x="0" y="0"/>
            <a:chExt cx="4725392" cy="590550"/>
          </a:xfrm>
        </p:grpSpPr>
        <p:sp>
          <p:nvSpPr>
            <p:cNvPr name="Freeform 18" id="18"/>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9" id="19"/>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FastAPI</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950714"/>
            <a:ext cx="15671899" cy="885974"/>
            <a:chOff x="0" y="0"/>
            <a:chExt cx="20895865" cy="1181298"/>
          </a:xfrm>
        </p:grpSpPr>
        <p:sp>
          <p:nvSpPr>
            <p:cNvPr name="Freeform 6" id="6"/>
            <p:cNvSpPr/>
            <p:nvPr/>
          </p:nvSpPr>
          <p:spPr>
            <a:xfrm flipH="false" flipV="false" rot="0">
              <a:off x="0" y="0"/>
              <a:ext cx="20895866" cy="1181298"/>
            </a:xfrm>
            <a:custGeom>
              <a:avLst/>
              <a:gdLst/>
              <a:ahLst/>
              <a:cxnLst/>
              <a:rect r="r" b="b" t="t" l="l"/>
              <a:pathLst>
                <a:path h="1181298" w="20895866">
                  <a:moveTo>
                    <a:pt x="0" y="0"/>
                  </a:moveTo>
                  <a:lnTo>
                    <a:pt x="20895866" y="0"/>
                  </a:lnTo>
                  <a:lnTo>
                    <a:pt x="20895866" y="1181298"/>
                  </a:lnTo>
                  <a:lnTo>
                    <a:pt x="0" y="1181298"/>
                  </a:lnTo>
                  <a:close/>
                </a:path>
              </a:pathLst>
            </a:custGeom>
            <a:solidFill>
              <a:srgbClr val="000000">
                <a:alpha val="0"/>
              </a:srgbClr>
            </a:solidFill>
          </p:spPr>
        </p:sp>
        <p:sp>
          <p:nvSpPr>
            <p:cNvPr name="TextBox 7" id="7"/>
            <p:cNvSpPr txBox="true"/>
            <p:nvPr/>
          </p:nvSpPr>
          <p:spPr>
            <a:xfrm>
              <a:off x="0" y="-38100"/>
              <a:ext cx="20895865" cy="1219398"/>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Comparing Frameworks: Key Considerations</a:t>
              </a:r>
            </a:p>
          </p:txBody>
        </p:sp>
      </p:grpSp>
      <p:grpSp>
        <p:nvGrpSpPr>
          <p:cNvPr name="Group 8" id="8"/>
          <p:cNvGrpSpPr/>
          <p:nvPr/>
        </p:nvGrpSpPr>
        <p:grpSpPr>
          <a:xfrm rot="0">
            <a:off x="992238" y="2403722"/>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When choosing a framework, consider project size. Development speed and flexibility are important. Team expertise matters. Assess performance requirements. Evaluate community support. Each factor plays a role in the framework selection process.</a:t>
              </a:r>
            </a:p>
          </p:txBody>
        </p:sp>
      </p:grpSp>
      <p:grpSp>
        <p:nvGrpSpPr>
          <p:cNvPr name="Group 11" id="11"/>
          <p:cNvGrpSpPr/>
          <p:nvPr/>
        </p:nvGrpSpPr>
        <p:grpSpPr>
          <a:xfrm rot="0">
            <a:off x="2179736" y="6261498"/>
            <a:ext cx="3544044" cy="442912"/>
            <a:chOff x="0" y="0"/>
            <a:chExt cx="4725392" cy="590550"/>
          </a:xfrm>
        </p:grpSpPr>
        <p:sp>
          <p:nvSpPr>
            <p:cNvPr name="Freeform 12" id="1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3" id="13"/>
            <p:cNvSpPr txBox="true"/>
            <p:nvPr/>
          </p:nvSpPr>
          <p:spPr>
            <a:xfrm>
              <a:off x="0" y="-19050"/>
              <a:ext cx="4725392" cy="609600"/>
            </a:xfrm>
            <a:prstGeom prst="rect">
              <a:avLst/>
            </a:prstGeom>
          </p:spPr>
          <p:txBody>
            <a:bodyPr anchor="t" rtlCol="false" tIns="0" lIns="0" bIns="0" rIns="0"/>
            <a:lstStyle/>
            <a:p>
              <a:pPr algn="r">
                <a:lnSpc>
                  <a:spcPts val="3437"/>
                </a:lnSpc>
              </a:pPr>
              <a:r>
                <a:rPr lang="en-US" sz="2750">
                  <a:solidFill>
                    <a:srgbClr val="DCD7E5"/>
                  </a:solidFill>
                  <a:latin typeface="Montserrat"/>
                  <a:ea typeface="Montserrat"/>
                  <a:cs typeface="Montserrat"/>
                  <a:sym typeface="Montserrat"/>
                </a:rPr>
                <a:t>Project Size</a:t>
              </a:r>
            </a:p>
          </p:txBody>
        </p:sp>
      </p:grpSp>
      <p:sp>
        <p:nvSpPr>
          <p:cNvPr name="Freeform 14" id="14" descr="preencoded.png"/>
          <p:cNvSpPr/>
          <p:nvPr/>
        </p:nvSpPr>
        <p:spPr>
          <a:xfrm flipH="false" flipV="false" rot="0">
            <a:off x="6290816" y="3629917"/>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4"/>
            <a:stretch>
              <a:fillRect l="0" t="0" r="0" b="0"/>
            </a:stretch>
          </a:blipFill>
        </p:spPr>
      </p:sp>
      <p:grpSp>
        <p:nvGrpSpPr>
          <p:cNvPr name="Group 15" id="15"/>
          <p:cNvGrpSpPr/>
          <p:nvPr/>
        </p:nvGrpSpPr>
        <p:grpSpPr>
          <a:xfrm rot="0">
            <a:off x="6964264" y="5874395"/>
            <a:ext cx="424160" cy="530275"/>
            <a:chOff x="0" y="0"/>
            <a:chExt cx="565547" cy="707033"/>
          </a:xfrm>
        </p:grpSpPr>
        <p:sp>
          <p:nvSpPr>
            <p:cNvPr name="Freeform 16" id="16"/>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17" id="17"/>
            <p:cNvSpPr txBox="true"/>
            <p:nvPr/>
          </p:nvSpPr>
          <p:spPr>
            <a:xfrm>
              <a:off x="0" y="-123825"/>
              <a:ext cx="565547" cy="830858"/>
            </a:xfrm>
            <a:prstGeom prst="rect">
              <a:avLst/>
            </a:prstGeom>
          </p:spPr>
          <p:txBody>
            <a:bodyPr anchor="t" rtlCol="false" tIns="0" lIns="0" bIns="0" rIns="0"/>
            <a:lstStyle/>
            <a:p>
              <a:pPr algn="l">
                <a:lnSpc>
                  <a:spcPts val="5312"/>
                </a:lnSpc>
              </a:pPr>
              <a:r>
                <a:rPr lang="en-US" sz="3312">
                  <a:solidFill>
                    <a:srgbClr val="DCD7E5"/>
                  </a:solidFill>
                  <a:latin typeface="Montserrat"/>
                  <a:ea typeface="Montserrat"/>
                  <a:cs typeface="Montserrat"/>
                  <a:sym typeface="Montserrat"/>
                </a:rPr>
                <a:t>1</a:t>
              </a:r>
            </a:p>
          </p:txBody>
        </p:sp>
      </p:grpSp>
      <p:grpSp>
        <p:nvGrpSpPr>
          <p:cNvPr name="Group 18" id="18"/>
          <p:cNvGrpSpPr/>
          <p:nvPr/>
        </p:nvGrpSpPr>
        <p:grpSpPr>
          <a:xfrm rot="0">
            <a:off x="12422237" y="4728716"/>
            <a:ext cx="3544044" cy="442912"/>
            <a:chOff x="0" y="0"/>
            <a:chExt cx="4725392" cy="590550"/>
          </a:xfrm>
        </p:grpSpPr>
        <p:sp>
          <p:nvSpPr>
            <p:cNvPr name="Freeform 19" id="1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0" id="20"/>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Team Expertise</a:t>
              </a:r>
            </a:p>
          </p:txBody>
        </p:sp>
      </p:grpSp>
      <p:sp>
        <p:nvSpPr>
          <p:cNvPr name="Freeform 21" id="21" descr="preencoded.png"/>
          <p:cNvSpPr/>
          <p:nvPr/>
        </p:nvSpPr>
        <p:spPr>
          <a:xfrm flipH="false" flipV="false" rot="0">
            <a:off x="6290816" y="3629917"/>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5"/>
            <a:stretch>
              <a:fillRect l="0" t="0" r="0" b="0"/>
            </a:stretch>
          </a:blipFill>
        </p:spPr>
      </p:sp>
      <p:grpSp>
        <p:nvGrpSpPr>
          <p:cNvPr name="Group 22" id="22"/>
          <p:cNvGrpSpPr/>
          <p:nvPr/>
        </p:nvGrpSpPr>
        <p:grpSpPr>
          <a:xfrm rot="0">
            <a:off x="10212884" y="4685556"/>
            <a:ext cx="424160" cy="530275"/>
            <a:chOff x="0" y="0"/>
            <a:chExt cx="565547" cy="707033"/>
          </a:xfrm>
        </p:grpSpPr>
        <p:sp>
          <p:nvSpPr>
            <p:cNvPr name="Freeform 23" id="23"/>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24" id="24"/>
            <p:cNvSpPr txBox="true"/>
            <p:nvPr/>
          </p:nvSpPr>
          <p:spPr>
            <a:xfrm>
              <a:off x="0" y="-123825"/>
              <a:ext cx="565547" cy="830858"/>
            </a:xfrm>
            <a:prstGeom prst="rect">
              <a:avLst/>
            </a:prstGeom>
          </p:spPr>
          <p:txBody>
            <a:bodyPr anchor="t" rtlCol="false" tIns="0" lIns="0" bIns="0" rIns="0"/>
            <a:lstStyle/>
            <a:p>
              <a:pPr algn="l">
                <a:lnSpc>
                  <a:spcPts val="5312"/>
                </a:lnSpc>
              </a:pPr>
              <a:r>
                <a:rPr lang="en-US" sz="3312">
                  <a:solidFill>
                    <a:srgbClr val="DCD7E5"/>
                  </a:solidFill>
                  <a:latin typeface="Montserrat"/>
                  <a:ea typeface="Montserrat"/>
                  <a:cs typeface="Montserrat"/>
                  <a:sym typeface="Montserrat"/>
                </a:rPr>
                <a:t>2</a:t>
              </a:r>
            </a:p>
          </p:txBody>
        </p:sp>
      </p:grpSp>
      <p:grpSp>
        <p:nvGrpSpPr>
          <p:cNvPr name="Group 25" id="25"/>
          <p:cNvGrpSpPr/>
          <p:nvPr/>
        </p:nvGrpSpPr>
        <p:grpSpPr>
          <a:xfrm rot="0">
            <a:off x="12422237" y="7794426"/>
            <a:ext cx="3544044" cy="442912"/>
            <a:chOff x="0" y="0"/>
            <a:chExt cx="4725392" cy="590550"/>
          </a:xfrm>
        </p:grpSpPr>
        <p:sp>
          <p:nvSpPr>
            <p:cNvPr name="Freeform 26" id="2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7" id="27"/>
            <p:cNvSpPr txBox="true"/>
            <p:nvPr/>
          </p:nvSpPr>
          <p:spPr>
            <a:xfrm>
              <a:off x="0" y="-19050"/>
              <a:ext cx="472539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Performance</a:t>
              </a:r>
            </a:p>
          </p:txBody>
        </p:sp>
      </p:grpSp>
      <p:sp>
        <p:nvSpPr>
          <p:cNvPr name="Freeform 28" id="28" descr="preencoded.png"/>
          <p:cNvSpPr/>
          <p:nvPr/>
        </p:nvSpPr>
        <p:spPr>
          <a:xfrm flipH="false" flipV="false" rot="0">
            <a:off x="6290816" y="3629917"/>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Id6"/>
            <a:stretch>
              <a:fillRect l="0" t="0" r="0" b="0"/>
            </a:stretch>
          </a:blipFill>
        </p:spPr>
      </p:sp>
      <p:grpSp>
        <p:nvGrpSpPr>
          <p:cNvPr name="Group 29" id="29"/>
          <p:cNvGrpSpPr/>
          <p:nvPr/>
        </p:nvGrpSpPr>
        <p:grpSpPr>
          <a:xfrm rot="0">
            <a:off x="9618166" y="8093274"/>
            <a:ext cx="424160" cy="530275"/>
            <a:chOff x="0" y="0"/>
            <a:chExt cx="565547" cy="707033"/>
          </a:xfrm>
        </p:grpSpPr>
        <p:sp>
          <p:nvSpPr>
            <p:cNvPr name="Freeform 30" id="30"/>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31" id="31"/>
            <p:cNvSpPr txBox="true"/>
            <p:nvPr/>
          </p:nvSpPr>
          <p:spPr>
            <a:xfrm>
              <a:off x="0" y="-123825"/>
              <a:ext cx="565547" cy="830858"/>
            </a:xfrm>
            <a:prstGeom prst="rect">
              <a:avLst/>
            </a:prstGeom>
          </p:spPr>
          <p:txBody>
            <a:bodyPr anchor="t" rtlCol="false" tIns="0" lIns="0" bIns="0" rIns="0"/>
            <a:lstStyle/>
            <a:p>
              <a:pPr algn="l">
                <a:lnSpc>
                  <a:spcPts val="5312"/>
                </a:lnSpc>
              </a:pPr>
              <a:r>
                <a:rPr lang="en-US" sz="3312">
                  <a:solidFill>
                    <a:srgbClr val="DCD7E5"/>
                  </a:solidFill>
                  <a:latin typeface="Montserrat"/>
                  <a:ea typeface="Montserrat"/>
                  <a:cs typeface="Montserrat"/>
                  <a:sym typeface="Montserrat"/>
                </a:rPr>
                <a:t>3</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D0A2C">
                <a:alpha val="90196"/>
              </a:srgbClr>
            </a:solidFill>
          </p:spPr>
        </p:sp>
      </p:grpSp>
      <p:grpSp>
        <p:nvGrpSpPr>
          <p:cNvPr name="Group 5" id="5"/>
          <p:cNvGrpSpPr/>
          <p:nvPr/>
        </p:nvGrpSpPr>
        <p:grpSpPr>
          <a:xfrm rot="0">
            <a:off x="992238" y="1991320"/>
            <a:ext cx="12772579" cy="885974"/>
            <a:chOff x="0" y="0"/>
            <a:chExt cx="17030105" cy="1181298"/>
          </a:xfrm>
        </p:grpSpPr>
        <p:sp>
          <p:nvSpPr>
            <p:cNvPr name="Freeform 6" id="6"/>
            <p:cNvSpPr/>
            <p:nvPr/>
          </p:nvSpPr>
          <p:spPr>
            <a:xfrm flipH="false" flipV="false" rot="0">
              <a:off x="0" y="0"/>
              <a:ext cx="17030105" cy="1181298"/>
            </a:xfrm>
            <a:custGeom>
              <a:avLst/>
              <a:gdLst/>
              <a:ahLst/>
              <a:cxnLst/>
              <a:rect r="r" b="b" t="t" l="l"/>
              <a:pathLst>
                <a:path h="1181298" w="17030105">
                  <a:moveTo>
                    <a:pt x="0" y="0"/>
                  </a:moveTo>
                  <a:lnTo>
                    <a:pt x="17030105" y="0"/>
                  </a:lnTo>
                  <a:lnTo>
                    <a:pt x="17030105" y="1181298"/>
                  </a:lnTo>
                  <a:lnTo>
                    <a:pt x="0" y="1181298"/>
                  </a:lnTo>
                  <a:close/>
                </a:path>
              </a:pathLst>
            </a:custGeom>
            <a:solidFill>
              <a:srgbClr val="000000">
                <a:alpha val="0"/>
              </a:srgbClr>
            </a:solidFill>
          </p:spPr>
        </p:sp>
        <p:sp>
          <p:nvSpPr>
            <p:cNvPr name="TextBox 7" id="7"/>
            <p:cNvSpPr txBox="true"/>
            <p:nvPr/>
          </p:nvSpPr>
          <p:spPr>
            <a:xfrm>
              <a:off x="0" y="-38100"/>
              <a:ext cx="17030105" cy="1219398"/>
            </a:xfrm>
            <a:prstGeom prst="rect">
              <a:avLst/>
            </a:prstGeom>
          </p:spPr>
          <p:txBody>
            <a:bodyPr anchor="t" rtlCol="false" tIns="0" lIns="0" bIns="0" rIns="0"/>
            <a:lstStyle/>
            <a:p>
              <a:pPr algn="l">
                <a:lnSpc>
                  <a:spcPts val="6937"/>
                </a:lnSpc>
              </a:pPr>
              <a:r>
                <a:rPr lang="en-US" sz="5562">
                  <a:solidFill>
                    <a:srgbClr val="F2F0F4"/>
                  </a:solidFill>
                  <a:latin typeface="Montserrat"/>
                  <a:ea typeface="Montserrat"/>
                  <a:cs typeface="Montserrat"/>
                  <a:sym typeface="Montserrat"/>
                </a:rPr>
                <a:t>Microframeworks: Bottle and Falcon</a:t>
              </a:r>
            </a:p>
          </p:txBody>
        </p:sp>
      </p:grpSp>
      <p:grpSp>
        <p:nvGrpSpPr>
          <p:cNvPr name="Group 8" id="8"/>
          <p:cNvGrpSpPr/>
          <p:nvPr/>
        </p:nvGrpSpPr>
        <p:grpSpPr>
          <a:xfrm rot="0">
            <a:off x="992238" y="3444329"/>
            <a:ext cx="16303526" cy="1360885"/>
            <a:chOff x="0" y="0"/>
            <a:chExt cx="21738035" cy="1814513"/>
          </a:xfrm>
        </p:grpSpPr>
        <p:sp>
          <p:nvSpPr>
            <p:cNvPr name="Freeform 9" id="9"/>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10" id="10"/>
            <p:cNvSpPr txBox="true"/>
            <p:nvPr/>
          </p:nvSpPr>
          <p:spPr>
            <a:xfrm>
              <a:off x="0" y="-85725"/>
              <a:ext cx="21738035" cy="1900238"/>
            </a:xfrm>
            <a:prstGeom prst="rect">
              <a:avLst/>
            </a:prstGeom>
          </p:spPr>
          <p:txBody>
            <a:bodyPr anchor="t" rtlCol="false" tIns="0" lIns="0" bIns="0" rIns="0"/>
            <a:lstStyle/>
            <a:p>
              <a:pPr algn="l">
                <a:lnSpc>
                  <a:spcPts val="3562"/>
                </a:lnSpc>
              </a:pPr>
              <a:r>
                <a:rPr lang="en-US" sz="2187">
                  <a:solidFill>
                    <a:srgbClr val="DCD7E5"/>
                  </a:solidFill>
                  <a:latin typeface="Heebo Light"/>
                  <a:ea typeface="Heebo Light"/>
                  <a:cs typeface="Heebo Light"/>
                  <a:sym typeface="Heebo Light"/>
                </a:rPr>
                <a:t>Bottle is a single-file microframework. Falcon is a high-performance framework for building APIs. These are ideal for microservices. They're also useful for prototypes. These are suitable for lightweight applications. These microframeworks simplify web development.</a:t>
              </a:r>
            </a:p>
          </p:txBody>
        </p:sp>
      </p:grpSp>
      <p:sp>
        <p:nvSpPr>
          <p:cNvPr name="Freeform 11" id="11" descr="preencoded.png"/>
          <p:cNvSpPr/>
          <p:nvPr/>
        </p:nvSpPr>
        <p:spPr>
          <a:xfrm flipH="false" flipV="false" rot="0">
            <a:off x="3722935" y="5124152"/>
            <a:ext cx="2690069" cy="1009947"/>
          </a:xfrm>
          <a:custGeom>
            <a:avLst/>
            <a:gdLst/>
            <a:ahLst/>
            <a:cxnLst/>
            <a:rect r="r" b="b" t="t" l="l"/>
            <a:pathLst>
              <a:path h="1009947" w="2690069">
                <a:moveTo>
                  <a:pt x="0" y="0"/>
                </a:moveTo>
                <a:lnTo>
                  <a:pt x="2690069" y="0"/>
                </a:lnTo>
                <a:lnTo>
                  <a:pt x="2690069" y="1009948"/>
                </a:lnTo>
                <a:lnTo>
                  <a:pt x="0" y="1009948"/>
                </a:lnTo>
                <a:lnTo>
                  <a:pt x="0" y="0"/>
                </a:lnTo>
                <a:close/>
              </a:path>
            </a:pathLst>
          </a:custGeom>
          <a:blipFill>
            <a:blip r:embed="rId4"/>
            <a:stretch>
              <a:fillRect l="0" t="-60" r="0" b="-60"/>
            </a:stretch>
          </a:blipFill>
        </p:spPr>
      </p:sp>
      <p:grpSp>
        <p:nvGrpSpPr>
          <p:cNvPr name="Group 12" id="12"/>
          <p:cNvGrpSpPr/>
          <p:nvPr/>
        </p:nvGrpSpPr>
        <p:grpSpPr>
          <a:xfrm rot="0">
            <a:off x="4868615" y="5488930"/>
            <a:ext cx="398710" cy="498276"/>
            <a:chOff x="0" y="0"/>
            <a:chExt cx="531613" cy="664368"/>
          </a:xfrm>
        </p:grpSpPr>
        <p:sp>
          <p:nvSpPr>
            <p:cNvPr name="Freeform 13" id="13"/>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4" id="14"/>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1</a:t>
              </a:r>
            </a:p>
          </p:txBody>
        </p:sp>
      </p:grpSp>
      <p:grpSp>
        <p:nvGrpSpPr>
          <p:cNvPr name="Group 15" id="15"/>
          <p:cNvGrpSpPr/>
          <p:nvPr/>
        </p:nvGrpSpPr>
        <p:grpSpPr>
          <a:xfrm rot="0">
            <a:off x="6696521" y="5407670"/>
            <a:ext cx="1126182" cy="442912"/>
            <a:chOff x="0" y="0"/>
            <a:chExt cx="1501577" cy="590550"/>
          </a:xfrm>
        </p:grpSpPr>
        <p:sp>
          <p:nvSpPr>
            <p:cNvPr name="Freeform 16" id="16"/>
            <p:cNvSpPr/>
            <p:nvPr/>
          </p:nvSpPr>
          <p:spPr>
            <a:xfrm flipH="false" flipV="false" rot="0">
              <a:off x="0" y="0"/>
              <a:ext cx="1501577" cy="590550"/>
            </a:xfrm>
            <a:custGeom>
              <a:avLst/>
              <a:gdLst/>
              <a:ahLst/>
              <a:cxnLst/>
              <a:rect r="r" b="b" t="t" l="l"/>
              <a:pathLst>
                <a:path h="590550" w="1501577">
                  <a:moveTo>
                    <a:pt x="0" y="0"/>
                  </a:moveTo>
                  <a:lnTo>
                    <a:pt x="1501577" y="0"/>
                  </a:lnTo>
                  <a:lnTo>
                    <a:pt x="1501577" y="590550"/>
                  </a:lnTo>
                  <a:lnTo>
                    <a:pt x="0" y="590550"/>
                  </a:lnTo>
                  <a:close/>
                </a:path>
              </a:pathLst>
            </a:custGeom>
            <a:solidFill>
              <a:srgbClr val="000000">
                <a:alpha val="0"/>
              </a:srgbClr>
            </a:solidFill>
          </p:spPr>
        </p:sp>
        <p:sp>
          <p:nvSpPr>
            <p:cNvPr name="TextBox 17" id="17"/>
            <p:cNvSpPr txBox="true"/>
            <p:nvPr/>
          </p:nvSpPr>
          <p:spPr>
            <a:xfrm>
              <a:off x="0" y="-19050"/>
              <a:ext cx="1501577"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Speed</a:t>
              </a:r>
            </a:p>
          </p:txBody>
        </p:sp>
      </p:grpSp>
      <p:grpSp>
        <p:nvGrpSpPr>
          <p:cNvPr name="Group 18" id="18"/>
          <p:cNvGrpSpPr/>
          <p:nvPr/>
        </p:nvGrpSpPr>
        <p:grpSpPr>
          <a:xfrm rot="0">
            <a:off x="6483846" y="6150471"/>
            <a:ext cx="10741075" cy="19050"/>
            <a:chOff x="0" y="0"/>
            <a:chExt cx="14321433" cy="25400"/>
          </a:xfrm>
        </p:grpSpPr>
        <p:sp>
          <p:nvSpPr>
            <p:cNvPr name="Freeform 19" id="19"/>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4A2C85"/>
            </a:solidFill>
          </p:spPr>
        </p:sp>
      </p:grpSp>
      <p:sp>
        <p:nvSpPr>
          <p:cNvPr name="Freeform 20" id="20" descr="preencoded.png"/>
          <p:cNvSpPr/>
          <p:nvPr/>
        </p:nvSpPr>
        <p:spPr>
          <a:xfrm flipH="false" flipV="false" rot="0">
            <a:off x="2377976" y="6204942"/>
            <a:ext cx="5380136" cy="1009947"/>
          </a:xfrm>
          <a:custGeom>
            <a:avLst/>
            <a:gdLst/>
            <a:ahLst/>
            <a:cxnLst/>
            <a:rect r="r" b="b" t="t" l="l"/>
            <a:pathLst>
              <a:path h="1009947" w="5380136">
                <a:moveTo>
                  <a:pt x="0" y="0"/>
                </a:moveTo>
                <a:lnTo>
                  <a:pt x="5380136" y="0"/>
                </a:lnTo>
                <a:lnTo>
                  <a:pt x="5380136" y="1009948"/>
                </a:lnTo>
                <a:lnTo>
                  <a:pt x="0" y="1009948"/>
                </a:lnTo>
                <a:lnTo>
                  <a:pt x="0" y="0"/>
                </a:lnTo>
                <a:close/>
              </a:path>
            </a:pathLst>
          </a:custGeom>
          <a:blipFill>
            <a:blip r:embed="rId5"/>
            <a:stretch>
              <a:fillRect l="-28" t="0" r="-28" b="0"/>
            </a:stretch>
          </a:blipFill>
        </p:spPr>
      </p:sp>
      <p:grpSp>
        <p:nvGrpSpPr>
          <p:cNvPr name="Group 21" id="21"/>
          <p:cNvGrpSpPr/>
          <p:nvPr/>
        </p:nvGrpSpPr>
        <p:grpSpPr>
          <a:xfrm rot="0">
            <a:off x="4868615" y="6460777"/>
            <a:ext cx="398710" cy="498276"/>
            <a:chOff x="0" y="0"/>
            <a:chExt cx="531613" cy="664368"/>
          </a:xfrm>
        </p:grpSpPr>
        <p:sp>
          <p:nvSpPr>
            <p:cNvPr name="Freeform 22" id="22"/>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3" id="23"/>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2</a:t>
              </a:r>
            </a:p>
          </p:txBody>
        </p:sp>
      </p:grpSp>
      <p:grpSp>
        <p:nvGrpSpPr>
          <p:cNvPr name="Group 24" id="24"/>
          <p:cNvGrpSpPr/>
          <p:nvPr/>
        </p:nvGrpSpPr>
        <p:grpSpPr>
          <a:xfrm rot="0">
            <a:off x="8041630" y="6488460"/>
            <a:ext cx="1731466" cy="442912"/>
            <a:chOff x="0" y="0"/>
            <a:chExt cx="2308622" cy="590550"/>
          </a:xfrm>
        </p:grpSpPr>
        <p:sp>
          <p:nvSpPr>
            <p:cNvPr name="Freeform 25" id="25"/>
            <p:cNvSpPr/>
            <p:nvPr/>
          </p:nvSpPr>
          <p:spPr>
            <a:xfrm flipH="false" flipV="false" rot="0">
              <a:off x="0" y="0"/>
              <a:ext cx="2308622" cy="590550"/>
            </a:xfrm>
            <a:custGeom>
              <a:avLst/>
              <a:gdLst/>
              <a:ahLst/>
              <a:cxnLst/>
              <a:rect r="r" b="b" t="t" l="l"/>
              <a:pathLst>
                <a:path h="590550" w="2308622">
                  <a:moveTo>
                    <a:pt x="0" y="0"/>
                  </a:moveTo>
                  <a:lnTo>
                    <a:pt x="2308622" y="0"/>
                  </a:lnTo>
                  <a:lnTo>
                    <a:pt x="2308622" y="590550"/>
                  </a:lnTo>
                  <a:lnTo>
                    <a:pt x="0" y="590550"/>
                  </a:lnTo>
                  <a:close/>
                </a:path>
              </a:pathLst>
            </a:custGeom>
            <a:solidFill>
              <a:srgbClr val="000000">
                <a:alpha val="0"/>
              </a:srgbClr>
            </a:solidFill>
          </p:spPr>
        </p:sp>
        <p:sp>
          <p:nvSpPr>
            <p:cNvPr name="TextBox 26" id="26"/>
            <p:cNvSpPr txBox="true"/>
            <p:nvPr/>
          </p:nvSpPr>
          <p:spPr>
            <a:xfrm>
              <a:off x="0" y="-19050"/>
              <a:ext cx="2308622"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Simplicity</a:t>
              </a:r>
            </a:p>
          </p:txBody>
        </p:sp>
      </p:grpSp>
      <p:grpSp>
        <p:nvGrpSpPr>
          <p:cNvPr name="Group 27" id="27"/>
          <p:cNvGrpSpPr/>
          <p:nvPr/>
        </p:nvGrpSpPr>
        <p:grpSpPr>
          <a:xfrm rot="0">
            <a:off x="7828955" y="7231261"/>
            <a:ext cx="9395966" cy="19050"/>
            <a:chOff x="0" y="0"/>
            <a:chExt cx="12527955" cy="25400"/>
          </a:xfrm>
        </p:grpSpPr>
        <p:sp>
          <p:nvSpPr>
            <p:cNvPr name="Freeform 28" id="28"/>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4A2C85"/>
            </a:solidFill>
          </p:spPr>
        </p:sp>
      </p:grpSp>
      <p:sp>
        <p:nvSpPr>
          <p:cNvPr name="Freeform 29" id="29" descr="preencoded.png"/>
          <p:cNvSpPr/>
          <p:nvPr/>
        </p:nvSpPr>
        <p:spPr>
          <a:xfrm flipH="false" flipV="false" rot="0">
            <a:off x="1032868" y="7285732"/>
            <a:ext cx="8070205" cy="1009947"/>
          </a:xfrm>
          <a:custGeom>
            <a:avLst/>
            <a:gdLst/>
            <a:ahLst/>
            <a:cxnLst/>
            <a:rect r="r" b="b" t="t" l="l"/>
            <a:pathLst>
              <a:path h="1009947" w="8070205">
                <a:moveTo>
                  <a:pt x="0" y="0"/>
                </a:moveTo>
                <a:lnTo>
                  <a:pt x="8070204" y="0"/>
                </a:lnTo>
                <a:lnTo>
                  <a:pt x="8070204" y="1009948"/>
                </a:lnTo>
                <a:lnTo>
                  <a:pt x="0" y="1009948"/>
                </a:lnTo>
                <a:lnTo>
                  <a:pt x="0" y="0"/>
                </a:lnTo>
                <a:close/>
              </a:path>
            </a:pathLst>
          </a:custGeom>
          <a:blipFill>
            <a:blip r:embed="rId6"/>
            <a:stretch>
              <a:fillRect l="0" t="0" r="0" b="0"/>
            </a:stretch>
          </a:blipFill>
        </p:spPr>
      </p:sp>
      <p:grpSp>
        <p:nvGrpSpPr>
          <p:cNvPr name="Group 30" id="30"/>
          <p:cNvGrpSpPr/>
          <p:nvPr/>
        </p:nvGrpSpPr>
        <p:grpSpPr>
          <a:xfrm rot="0">
            <a:off x="4868466" y="7541567"/>
            <a:ext cx="398710" cy="498276"/>
            <a:chOff x="0" y="0"/>
            <a:chExt cx="531613" cy="664368"/>
          </a:xfrm>
        </p:grpSpPr>
        <p:sp>
          <p:nvSpPr>
            <p:cNvPr name="Freeform 31" id="31"/>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32" id="32"/>
            <p:cNvSpPr txBox="true"/>
            <p:nvPr/>
          </p:nvSpPr>
          <p:spPr>
            <a:xfrm>
              <a:off x="0" y="-114300"/>
              <a:ext cx="531613" cy="778668"/>
            </a:xfrm>
            <a:prstGeom prst="rect">
              <a:avLst/>
            </a:prstGeom>
          </p:spPr>
          <p:txBody>
            <a:bodyPr anchor="t" rtlCol="false" tIns="0" lIns="0" bIns="0" rIns="0"/>
            <a:lstStyle/>
            <a:p>
              <a:pPr algn="ctr">
                <a:lnSpc>
                  <a:spcPts val="4999"/>
                </a:lnSpc>
              </a:pPr>
              <a:r>
                <a:rPr lang="en-US" sz="3125">
                  <a:solidFill>
                    <a:srgbClr val="DCD7E5"/>
                  </a:solidFill>
                  <a:latin typeface="Montserrat"/>
                  <a:ea typeface="Montserrat"/>
                  <a:cs typeface="Montserrat"/>
                  <a:sym typeface="Montserrat"/>
                </a:rPr>
                <a:t>3</a:t>
              </a:r>
            </a:p>
          </p:txBody>
        </p:sp>
      </p:grpSp>
      <p:grpSp>
        <p:nvGrpSpPr>
          <p:cNvPr name="Group 33" id="33"/>
          <p:cNvGrpSpPr/>
          <p:nvPr/>
        </p:nvGrpSpPr>
        <p:grpSpPr>
          <a:xfrm rot="0">
            <a:off x="9386590" y="7569250"/>
            <a:ext cx="1708397" cy="442912"/>
            <a:chOff x="0" y="0"/>
            <a:chExt cx="2277863" cy="590550"/>
          </a:xfrm>
        </p:grpSpPr>
        <p:sp>
          <p:nvSpPr>
            <p:cNvPr name="Freeform 34" id="34"/>
            <p:cNvSpPr/>
            <p:nvPr/>
          </p:nvSpPr>
          <p:spPr>
            <a:xfrm flipH="false" flipV="false" rot="0">
              <a:off x="0" y="0"/>
              <a:ext cx="2277863" cy="590550"/>
            </a:xfrm>
            <a:custGeom>
              <a:avLst/>
              <a:gdLst/>
              <a:ahLst/>
              <a:cxnLst/>
              <a:rect r="r" b="b" t="t" l="l"/>
              <a:pathLst>
                <a:path h="590550" w="2277863">
                  <a:moveTo>
                    <a:pt x="0" y="0"/>
                  </a:moveTo>
                  <a:lnTo>
                    <a:pt x="2277863" y="0"/>
                  </a:lnTo>
                  <a:lnTo>
                    <a:pt x="2277863" y="590550"/>
                  </a:lnTo>
                  <a:lnTo>
                    <a:pt x="0" y="590550"/>
                  </a:lnTo>
                  <a:close/>
                </a:path>
              </a:pathLst>
            </a:custGeom>
            <a:solidFill>
              <a:srgbClr val="000000">
                <a:alpha val="0"/>
              </a:srgbClr>
            </a:solidFill>
          </p:spPr>
        </p:sp>
        <p:sp>
          <p:nvSpPr>
            <p:cNvPr name="TextBox 35" id="35"/>
            <p:cNvSpPr txBox="true"/>
            <p:nvPr/>
          </p:nvSpPr>
          <p:spPr>
            <a:xfrm>
              <a:off x="0" y="-19050"/>
              <a:ext cx="2277863" cy="609600"/>
            </a:xfrm>
            <a:prstGeom prst="rect">
              <a:avLst/>
            </a:prstGeom>
          </p:spPr>
          <p:txBody>
            <a:bodyPr anchor="t" rtlCol="false" tIns="0" lIns="0" bIns="0" rIns="0"/>
            <a:lstStyle/>
            <a:p>
              <a:pPr algn="l">
                <a:lnSpc>
                  <a:spcPts val="3437"/>
                </a:lnSpc>
              </a:pPr>
              <a:r>
                <a:rPr lang="en-US" sz="2750">
                  <a:solidFill>
                    <a:srgbClr val="DCD7E5"/>
                  </a:solidFill>
                  <a:latin typeface="Montserrat"/>
                  <a:ea typeface="Montserrat"/>
                  <a:cs typeface="Montserrat"/>
                  <a:sym typeface="Montserrat"/>
                </a:rPr>
                <a:t>Efficiency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DAGiVPGraNc</dc:identifier>
  <dcterms:modified xsi:type="dcterms:W3CDTF">2011-08-01T06:04:30Z</dcterms:modified>
  <cp:revision>1</cp:revision>
  <dc:title>Python Assignment 3</dc:title>
</cp:coreProperties>
</file>